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</p:sldMasterIdLst>
  <p:notesMasterIdLst>
    <p:notesMasterId r:id="rId30"/>
  </p:notesMasterIdLst>
  <p:sldIdLst>
    <p:sldId id="359" r:id="rId3"/>
    <p:sldId id="358" r:id="rId4"/>
    <p:sldId id="369" r:id="rId5"/>
    <p:sldId id="368" r:id="rId6"/>
    <p:sldId id="370" r:id="rId7"/>
    <p:sldId id="371" r:id="rId8"/>
    <p:sldId id="372" r:id="rId9"/>
    <p:sldId id="355" r:id="rId10"/>
    <p:sldId id="356" r:id="rId11"/>
    <p:sldId id="308" r:id="rId12"/>
    <p:sldId id="357" r:id="rId13"/>
    <p:sldId id="311" r:id="rId14"/>
    <p:sldId id="317" r:id="rId15"/>
    <p:sldId id="365" r:id="rId16"/>
    <p:sldId id="377" r:id="rId17"/>
    <p:sldId id="375" r:id="rId18"/>
    <p:sldId id="378" r:id="rId19"/>
    <p:sldId id="374" r:id="rId20"/>
    <p:sldId id="373" r:id="rId21"/>
    <p:sldId id="379" r:id="rId22"/>
    <p:sldId id="366" r:id="rId23"/>
    <p:sldId id="367" r:id="rId24"/>
    <p:sldId id="354" r:id="rId25"/>
    <p:sldId id="363" r:id="rId26"/>
    <p:sldId id="364" r:id="rId27"/>
    <p:sldId id="321" r:id="rId28"/>
    <p:sldId id="360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x" id="{B11361D4-2D08-442A-A3F1-D0E7989BFD92}">
          <p14:sldIdLst>
            <p14:sldId id="359"/>
            <p14:sldId id="358"/>
            <p14:sldId id="369"/>
            <p14:sldId id="368"/>
            <p14:sldId id="370"/>
            <p14:sldId id="371"/>
            <p14:sldId id="372"/>
            <p14:sldId id="355"/>
            <p14:sldId id="356"/>
            <p14:sldId id="308"/>
            <p14:sldId id="357"/>
            <p14:sldId id="311"/>
            <p14:sldId id="317"/>
            <p14:sldId id="365"/>
            <p14:sldId id="377"/>
            <p14:sldId id="375"/>
            <p14:sldId id="378"/>
            <p14:sldId id="374"/>
            <p14:sldId id="373"/>
            <p14:sldId id="379"/>
            <p14:sldId id="366"/>
            <p14:sldId id="367"/>
            <p14:sldId id="354"/>
            <p14:sldId id="363"/>
            <p14:sldId id="364"/>
            <p14:sldId id="321"/>
            <p14:sldId id="360"/>
          </p14:sldIdLst>
        </p14:section>
        <p14:section name="Flexibel" id="{516CC822-4C2B-483E-8B41-035D763A2A7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23">
          <p15:clr>
            <a:srgbClr val="A4A3A4"/>
          </p15:clr>
        </p15:guide>
        <p15:guide id="2" orient="horz" pos="1443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orient="horz" pos="2883">
          <p15:clr>
            <a:srgbClr val="A4A3A4"/>
          </p15:clr>
        </p15:guide>
        <p15:guide id="5" orient="horz" pos="3603">
          <p15:clr>
            <a:srgbClr val="A4A3A4"/>
          </p15:clr>
        </p15:guide>
        <p15:guide id="6" pos="2880">
          <p15:clr>
            <a:srgbClr val="A4A3A4"/>
          </p15:clr>
        </p15:guide>
        <p15:guide id="7" pos="723">
          <p15:clr>
            <a:srgbClr val="A4A3A4"/>
          </p15:clr>
        </p15:guide>
        <p15:guide id="8" pos="1441">
          <p15:clr>
            <a:srgbClr val="A4A3A4"/>
          </p15:clr>
        </p15:guide>
        <p15:guide id="9" pos="2162">
          <p15:clr>
            <a:srgbClr val="A4A3A4"/>
          </p15:clr>
        </p15:guide>
        <p15:guide id="10" pos="3600">
          <p15:clr>
            <a:srgbClr val="A4A3A4"/>
          </p15:clr>
        </p15:guide>
        <p15:guide id="11" pos="4318">
          <p15:clr>
            <a:srgbClr val="A4A3A4"/>
          </p15:clr>
        </p15:guide>
        <p15:guide id="12" pos="5038">
          <p15:clr>
            <a:srgbClr val="A4A3A4"/>
          </p15:clr>
        </p15:guide>
        <p15:guide id="13" pos="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125" autoAdjust="0"/>
  </p:normalViewPr>
  <p:slideViewPr>
    <p:cSldViewPr showGuides="1">
      <p:cViewPr>
        <p:scale>
          <a:sx n="66" d="100"/>
          <a:sy n="66" d="100"/>
        </p:scale>
        <p:origin x="-1963" y="-326"/>
      </p:cViewPr>
      <p:guideLst>
        <p:guide orient="horz" pos="723"/>
        <p:guide orient="horz" pos="1443"/>
        <p:guide orient="horz" pos="2161"/>
        <p:guide orient="horz" pos="2883"/>
        <p:guide orient="horz" pos="3603"/>
        <p:guide pos="2880"/>
        <p:guide pos="723"/>
        <p:guide pos="1441"/>
        <p:guide pos="2162"/>
        <p:guide pos="3600"/>
        <p:guide pos="4318"/>
        <p:guide pos="5038"/>
        <p:guide pos="362"/>
      </p:guideLst>
    </p:cSldViewPr>
  </p:slideViewPr>
  <p:outlineViewPr>
    <p:cViewPr>
      <p:scale>
        <a:sx n="33" d="100"/>
        <a:sy n="33" d="100"/>
      </p:scale>
      <p:origin x="36" y="54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AAF87-CAED-AB46-972B-5E57A622C33C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167FDE69-E44C-0E40-B87F-E2925630BFD6}">
      <dgm:prSet phldrT="[Text]"/>
      <dgm:spPr/>
      <dgm:t>
        <a:bodyPr/>
        <a:lstStyle/>
        <a:p>
          <a:r>
            <a:rPr lang="de-DE" b="1" dirty="0"/>
            <a:t>41+0.SSW </a:t>
          </a:r>
          <a:r>
            <a:rPr lang="de-DE" dirty="0"/>
            <a:t>sollte angeboten werden</a:t>
          </a:r>
        </a:p>
      </dgm:t>
    </dgm:pt>
    <dgm:pt modelId="{939B6AE3-79CA-7447-8BBC-8A671A8DD922}" type="parTrans" cxnId="{F9385A77-F82B-5946-8C62-4BA81D158DFA}">
      <dgm:prSet/>
      <dgm:spPr/>
      <dgm:t>
        <a:bodyPr/>
        <a:lstStyle/>
        <a:p>
          <a:endParaRPr lang="de-DE"/>
        </a:p>
      </dgm:t>
    </dgm:pt>
    <dgm:pt modelId="{BAF4ED62-11A1-0846-A3AE-51BDE6F05519}" type="sibTrans" cxnId="{F9385A77-F82B-5946-8C62-4BA81D158DFA}">
      <dgm:prSet/>
      <dgm:spPr/>
      <dgm:t>
        <a:bodyPr/>
        <a:lstStyle/>
        <a:p>
          <a:endParaRPr lang="de-DE"/>
        </a:p>
      </dgm:t>
    </dgm:pt>
    <dgm:pt modelId="{BA8548B0-9416-8948-9177-69FE6973325B}">
      <dgm:prSet phldrT="[Text]"/>
      <dgm:spPr/>
      <dgm:t>
        <a:bodyPr/>
        <a:lstStyle/>
        <a:p>
          <a:r>
            <a:rPr lang="de-DE" b="1" dirty="0"/>
            <a:t>41+3. SSW </a:t>
          </a:r>
          <a:r>
            <a:rPr lang="de-DE" dirty="0"/>
            <a:t>sollte empfohlen werden</a:t>
          </a:r>
        </a:p>
      </dgm:t>
    </dgm:pt>
    <dgm:pt modelId="{6AD0F947-0252-D74B-A9C0-07DC10F36456}" type="parTrans" cxnId="{7E717166-722D-044B-8E19-885D6482630E}">
      <dgm:prSet/>
      <dgm:spPr/>
      <dgm:t>
        <a:bodyPr/>
        <a:lstStyle/>
        <a:p>
          <a:endParaRPr lang="de-DE"/>
        </a:p>
      </dgm:t>
    </dgm:pt>
    <dgm:pt modelId="{1A925B6B-B493-4549-A0D2-B1A2C5341293}" type="sibTrans" cxnId="{7E717166-722D-044B-8E19-885D6482630E}">
      <dgm:prSet/>
      <dgm:spPr/>
      <dgm:t>
        <a:bodyPr/>
        <a:lstStyle/>
        <a:p>
          <a:endParaRPr lang="de-DE"/>
        </a:p>
      </dgm:t>
    </dgm:pt>
    <dgm:pt modelId="{41C5E4D1-6AD7-B145-B278-11FDC2CD84BA}">
      <dgm:prSet phldrT="[Text]"/>
      <dgm:spPr/>
      <dgm:t>
        <a:bodyPr/>
        <a:lstStyle/>
        <a:p>
          <a:r>
            <a:rPr lang="de-DE" b="1" dirty="0"/>
            <a:t>42+0. SSW </a:t>
          </a:r>
          <a:r>
            <a:rPr lang="de-DE" dirty="0"/>
            <a:t>darf praktisch nicht überschritten werden</a:t>
          </a:r>
        </a:p>
      </dgm:t>
    </dgm:pt>
    <dgm:pt modelId="{613189F4-BC9E-FD44-8CA1-4CD2019E9D7F}" type="parTrans" cxnId="{26B8A8BE-7EA6-6A43-9439-33DCA4FF26F5}">
      <dgm:prSet/>
      <dgm:spPr/>
      <dgm:t>
        <a:bodyPr/>
        <a:lstStyle/>
        <a:p>
          <a:endParaRPr lang="de-DE"/>
        </a:p>
      </dgm:t>
    </dgm:pt>
    <dgm:pt modelId="{7DE57169-1D75-0143-A6A5-F53F6E3835D0}" type="sibTrans" cxnId="{26B8A8BE-7EA6-6A43-9439-33DCA4FF26F5}">
      <dgm:prSet/>
      <dgm:spPr/>
      <dgm:t>
        <a:bodyPr/>
        <a:lstStyle/>
        <a:p>
          <a:endParaRPr lang="de-DE"/>
        </a:p>
      </dgm:t>
    </dgm:pt>
    <dgm:pt modelId="{1930E68B-030E-264D-9CFE-EFE276060625}" type="pres">
      <dgm:prSet presAssocID="{A4FAAF87-CAED-AB46-972B-5E57A622C33C}" presName="arrowDiagram" presStyleCnt="0">
        <dgm:presLayoutVars>
          <dgm:chMax val="5"/>
          <dgm:dir/>
          <dgm:resizeHandles val="exact"/>
        </dgm:presLayoutVars>
      </dgm:prSet>
      <dgm:spPr/>
    </dgm:pt>
    <dgm:pt modelId="{B6544224-7663-6E4D-ABD9-A8B800303A68}" type="pres">
      <dgm:prSet presAssocID="{A4FAAF87-CAED-AB46-972B-5E57A622C33C}" presName="arrow" presStyleLbl="bgShp" presStyleIdx="0" presStyleCnt="1"/>
      <dgm:spPr/>
    </dgm:pt>
    <dgm:pt modelId="{0C426392-28F5-DE40-95E7-7E5458340697}" type="pres">
      <dgm:prSet presAssocID="{A4FAAF87-CAED-AB46-972B-5E57A622C33C}" presName="arrowDiagram3" presStyleCnt="0"/>
      <dgm:spPr/>
    </dgm:pt>
    <dgm:pt modelId="{4BF84979-5563-484C-8E47-D4FF93CE9A63}" type="pres">
      <dgm:prSet presAssocID="{167FDE69-E44C-0E40-B87F-E2925630BFD6}" presName="bullet3a" presStyleLbl="node1" presStyleIdx="0" presStyleCnt="3"/>
      <dgm:spPr/>
    </dgm:pt>
    <dgm:pt modelId="{90761EFB-0A81-7E4C-91B5-D014C81EBE5E}" type="pres">
      <dgm:prSet presAssocID="{167FDE69-E44C-0E40-B87F-E2925630BFD6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ADAF84-8B8A-574F-9FBD-FFD7BD202F13}" type="pres">
      <dgm:prSet presAssocID="{BA8548B0-9416-8948-9177-69FE6973325B}" presName="bullet3b" presStyleLbl="node1" presStyleIdx="1" presStyleCnt="3"/>
      <dgm:spPr/>
    </dgm:pt>
    <dgm:pt modelId="{C001B4AD-65E7-8342-A29F-B7CBF2FE76BE}" type="pres">
      <dgm:prSet presAssocID="{BA8548B0-9416-8948-9177-69FE6973325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7ACBE1-B90F-4C48-8079-9F13334270B1}" type="pres">
      <dgm:prSet presAssocID="{41C5E4D1-6AD7-B145-B278-11FDC2CD84BA}" presName="bullet3c" presStyleLbl="node1" presStyleIdx="2" presStyleCnt="3"/>
      <dgm:spPr/>
    </dgm:pt>
    <dgm:pt modelId="{A9BC6F56-F52E-D141-9496-4EDEB844C4C6}" type="pres">
      <dgm:prSet presAssocID="{41C5E4D1-6AD7-B145-B278-11FDC2CD84B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41F09AF-CEE3-A84B-BA10-D6B75AAFBC0B}" type="presOf" srcId="{A4FAAF87-CAED-AB46-972B-5E57A622C33C}" destId="{1930E68B-030E-264D-9CFE-EFE276060625}" srcOrd="0" destOrd="0" presId="urn:microsoft.com/office/officeart/2005/8/layout/arrow2"/>
    <dgm:cxn modelId="{7E717166-722D-044B-8E19-885D6482630E}" srcId="{A4FAAF87-CAED-AB46-972B-5E57A622C33C}" destId="{BA8548B0-9416-8948-9177-69FE6973325B}" srcOrd="1" destOrd="0" parTransId="{6AD0F947-0252-D74B-A9C0-07DC10F36456}" sibTransId="{1A925B6B-B493-4549-A0D2-B1A2C5341293}"/>
    <dgm:cxn modelId="{26B8A8BE-7EA6-6A43-9439-33DCA4FF26F5}" srcId="{A4FAAF87-CAED-AB46-972B-5E57A622C33C}" destId="{41C5E4D1-6AD7-B145-B278-11FDC2CD84BA}" srcOrd="2" destOrd="0" parTransId="{613189F4-BC9E-FD44-8CA1-4CD2019E9D7F}" sibTransId="{7DE57169-1D75-0143-A6A5-F53F6E3835D0}"/>
    <dgm:cxn modelId="{F9385A77-F82B-5946-8C62-4BA81D158DFA}" srcId="{A4FAAF87-CAED-AB46-972B-5E57A622C33C}" destId="{167FDE69-E44C-0E40-B87F-E2925630BFD6}" srcOrd="0" destOrd="0" parTransId="{939B6AE3-79CA-7447-8BBC-8A671A8DD922}" sibTransId="{BAF4ED62-11A1-0846-A3AE-51BDE6F05519}"/>
    <dgm:cxn modelId="{0FA6E929-7613-2E48-A53B-B40E964053CA}" type="presOf" srcId="{BA8548B0-9416-8948-9177-69FE6973325B}" destId="{C001B4AD-65E7-8342-A29F-B7CBF2FE76BE}" srcOrd="0" destOrd="0" presId="urn:microsoft.com/office/officeart/2005/8/layout/arrow2"/>
    <dgm:cxn modelId="{1AD8A520-1A77-8846-B91B-A489218F9E33}" type="presOf" srcId="{41C5E4D1-6AD7-B145-B278-11FDC2CD84BA}" destId="{A9BC6F56-F52E-D141-9496-4EDEB844C4C6}" srcOrd="0" destOrd="0" presId="urn:microsoft.com/office/officeart/2005/8/layout/arrow2"/>
    <dgm:cxn modelId="{5E57FE16-4129-8A4C-983E-A9186A6B5F64}" type="presOf" srcId="{167FDE69-E44C-0E40-B87F-E2925630BFD6}" destId="{90761EFB-0A81-7E4C-91B5-D014C81EBE5E}" srcOrd="0" destOrd="0" presId="urn:microsoft.com/office/officeart/2005/8/layout/arrow2"/>
    <dgm:cxn modelId="{418A9408-3060-FD47-A482-1C4A4DBEA0EF}" type="presParOf" srcId="{1930E68B-030E-264D-9CFE-EFE276060625}" destId="{B6544224-7663-6E4D-ABD9-A8B800303A68}" srcOrd="0" destOrd="0" presId="urn:microsoft.com/office/officeart/2005/8/layout/arrow2"/>
    <dgm:cxn modelId="{74891A92-D029-FE4E-8BB5-9A8A67A78621}" type="presParOf" srcId="{1930E68B-030E-264D-9CFE-EFE276060625}" destId="{0C426392-28F5-DE40-95E7-7E5458340697}" srcOrd="1" destOrd="0" presId="urn:microsoft.com/office/officeart/2005/8/layout/arrow2"/>
    <dgm:cxn modelId="{64FCB0BD-00CC-7F4B-9689-0A1428C8F0FD}" type="presParOf" srcId="{0C426392-28F5-DE40-95E7-7E5458340697}" destId="{4BF84979-5563-484C-8E47-D4FF93CE9A63}" srcOrd="0" destOrd="0" presId="urn:microsoft.com/office/officeart/2005/8/layout/arrow2"/>
    <dgm:cxn modelId="{164E916A-0EB8-A74F-8FDD-E626455BDFE9}" type="presParOf" srcId="{0C426392-28F5-DE40-95E7-7E5458340697}" destId="{90761EFB-0A81-7E4C-91B5-D014C81EBE5E}" srcOrd="1" destOrd="0" presId="urn:microsoft.com/office/officeart/2005/8/layout/arrow2"/>
    <dgm:cxn modelId="{9E5178AE-4773-EE49-A566-BA6D20DD7B82}" type="presParOf" srcId="{0C426392-28F5-DE40-95E7-7E5458340697}" destId="{92ADAF84-8B8A-574F-9FBD-FFD7BD202F13}" srcOrd="2" destOrd="0" presId="urn:microsoft.com/office/officeart/2005/8/layout/arrow2"/>
    <dgm:cxn modelId="{B0BF4001-F1C2-FE4A-B326-CCFC3E4870BF}" type="presParOf" srcId="{0C426392-28F5-DE40-95E7-7E5458340697}" destId="{C001B4AD-65E7-8342-A29F-B7CBF2FE76BE}" srcOrd="3" destOrd="0" presId="urn:microsoft.com/office/officeart/2005/8/layout/arrow2"/>
    <dgm:cxn modelId="{7254DDD5-E308-094D-9331-2C4F29051560}" type="presParOf" srcId="{0C426392-28F5-DE40-95E7-7E5458340697}" destId="{EE7ACBE1-B90F-4C48-8079-9F13334270B1}" srcOrd="4" destOrd="0" presId="urn:microsoft.com/office/officeart/2005/8/layout/arrow2"/>
    <dgm:cxn modelId="{6B0B1462-0E42-964A-8375-7899375461BE}" type="presParOf" srcId="{0C426392-28F5-DE40-95E7-7E5458340697}" destId="{A9BC6F56-F52E-D141-9496-4EDEB844C4C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AAF87-CAED-AB46-972B-5E57A622C33C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167FDE69-E44C-0E40-B87F-E2925630BFD6}">
      <dgm:prSet phldrT="[Text]"/>
      <dgm:spPr/>
      <dgm:t>
        <a:bodyPr/>
        <a:lstStyle/>
        <a:p>
          <a:endParaRPr lang="de-DE" dirty="0" smtClean="0"/>
        </a:p>
        <a:p>
          <a:r>
            <a:rPr lang="de-DE" dirty="0" smtClean="0"/>
            <a:t>Im Kreißsaal</a:t>
          </a:r>
        </a:p>
        <a:p>
          <a:r>
            <a:rPr lang="de-DE" dirty="0" smtClean="0"/>
            <a:t>U1</a:t>
          </a:r>
          <a:endParaRPr lang="de-DE" dirty="0"/>
        </a:p>
      </dgm:t>
    </dgm:pt>
    <dgm:pt modelId="{939B6AE3-79CA-7447-8BBC-8A671A8DD922}" type="parTrans" cxnId="{F9385A77-F82B-5946-8C62-4BA81D158DFA}">
      <dgm:prSet/>
      <dgm:spPr/>
      <dgm:t>
        <a:bodyPr/>
        <a:lstStyle/>
        <a:p>
          <a:endParaRPr lang="de-DE"/>
        </a:p>
      </dgm:t>
    </dgm:pt>
    <dgm:pt modelId="{BAF4ED62-11A1-0846-A3AE-51BDE6F05519}" type="sibTrans" cxnId="{F9385A77-F82B-5946-8C62-4BA81D158DFA}">
      <dgm:prSet/>
      <dgm:spPr/>
      <dgm:t>
        <a:bodyPr/>
        <a:lstStyle/>
        <a:p>
          <a:endParaRPr lang="de-DE"/>
        </a:p>
      </dgm:t>
    </dgm:pt>
    <dgm:pt modelId="{BA8548B0-9416-8948-9177-69FE6973325B}">
      <dgm:prSet phldrT="[Text]"/>
      <dgm:spPr/>
      <dgm:t>
        <a:bodyPr/>
        <a:lstStyle/>
        <a:p>
          <a:pPr algn="l"/>
          <a:r>
            <a:rPr lang="de-DE" dirty="0" smtClean="0"/>
            <a:t>Am 3. Lebenstag vom Baby</a:t>
          </a:r>
        </a:p>
        <a:p>
          <a:pPr algn="l"/>
          <a:r>
            <a:rPr lang="de-DE" b="1" dirty="0" smtClean="0"/>
            <a:t>Neugeborenen-Screening</a:t>
          </a:r>
        </a:p>
        <a:p>
          <a:pPr algn="l"/>
          <a:r>
            <a:rPr lang="de-DE" b="1" dirty="0" smtClean="0"/>
            <a:t>Hörtest </a:t>
          </a:r>
        </a:p>
        <a:p>
          <a:pPr algn="l"/>
          <a:r>
            <a:rPr lang="de-DE" b="1" dirty="0" smtClean="0"/>
            <a:t>Sauerstoffsättigung</a:t>
          </a:r>
          <a:r>
            <a:rPr lang="de-DE" dirty="0" smtClean="0"/>
            <a:t>     (Ausschluss Herzfehler)</a:t>
          </a:r>
        </a:p>
        <a:p>
          <a:pPr algn="l"/>
          <a:endParaRPr lang="de-DE" dirty="0"/>
        </a:p>
      </dgm:t>
    </dgm:pt>
    <dgm:pt modelId="{6AD0F947-0252-D74B-A9C0-07DC10F36456}" type="parTrans" cxnId="{7E717166-722D-044B-8E19-885D6482630E}">
      <dgm:prSet/>
      <dgm:spPr/>
      <dgm:t>
        <a:bodyPr/>
        <a:lstStyle/>
        <a:p>
          <a:endParaRPr lang="de-DE"/>
        </a:p>
      </dgm:t>
    </dgm:pt>
    <dgm:pt modelId="{1A925B6B-B493-4549-A0D2-B1A2C5341293}" type="sibTrans" cxnId="{7E717166-722D-044B-8E19-885D6482630E}">
      <dgm:prSet/>
      <dgm:spPr/>
      <dgm:t>
        <a:bodyPr/>
        <a:lstStyle/>
        <a:p>
          <a:endParaRPr lang="de-DE"/>
        </a:p>
      </dgm:t>
    </dgm:pt>
    <dgm:pt modelId="{41C5E4D1-6AD7-B145-B278-11FDC2CD84BA}">
      <dgm:prSet phldrT="[Text]"/>
      <dgm:spPr/>
      <dgm:t>
        <a:bodyPr/>
        <a:lstStyle/>
        <a:p>
          <a:r>
            <a:rPr lang="de-DE" dirty="0" smtClean="0"/>
            <a:t>Am 4. Lebenstag vom Baby </a:t>
          </a:r>
        </a:p>
        <a:p>
          <a:r>
            <a:rPr lang="de-DE" dirty="0" smtClean="0"/>
            <a:t>U2 auf Station </a:t>
          </a:r>
        </a:p>
        <a:p>
          <a:r>
            <a:rPr lang="de-DE" dirty="0" smtClean="0"/>
            <a:t>durch Dr. </a:t>
          </a:r>
          <a:r>
            <a:rPr lang="de-DE" dirty="0" err="1" smtClean="0"/>
            <a:t>Habash</a:t>
          </a:r>
          <a:endParaRPr lang="de-DE" dirty="0"/>
        </a:p>
      </dgm:t>
    </dgm:pt>
    <dgm:pt modelId="{613189F4-BC9E-FD44-8CA1-4CD2019E9D7F}" type="parTrans" cxnId="{26B8A8BE-7EA6-6A43-9439-33DCA4FF26F5}">
      <dgm:prSet/>
      <dgm:spPr/>
      <dgm:t>
        <a:bodyPr/>
        <a:lstStyle/>
        <a:p>
          <a:endParaRPr lang="de-DE"/>
        </a:p>
      </dgm:t>
    </dgm:pt>
    <dgm:pt modelId="{7DE57169-1D75-0143-A6A5-F53F6E3835D0}" type="sibTrans" cxnId="{26B8A8BE-7EA6-6A43-9439-33DCA4FF26F5}">
      <dgm:prSet/>
      <dgm:spPr/>
      <dgm:t>
        <a:bodyPr/>
        <a:lstStyle/>
        <a:p>
          <a:endParaRPr lang="de-DE"/>
        </a:p>
      </dgm:t>
    </dgm:pt>
    <dgm:pt modelId="{1930E68B-030E-264D-9CFE-EFE276060625}" type="pres">
      <dgm:prSet presAssocID="{A4FAAF87-CAED-AB46-972B-5E57A622C33C}" presName="arrowDiagram" presStyleCnt="0">
        <dgm:presLayoutVars>
          <dgm:chMax val="5"/>
          <dgm:dir/>
          <dgm:resizeHandles val="exact"/>
        </dgm:presLayoutVars>
      </dgm:prSet>
      <dgm:spPr/>
    </dgm:pt>
    <dgm:pt modelId="{B6544224-7663-6E4D-ABD9-A8B800303A68}" type="pres">
      <dgm:prSet presAssocID="{A4FAAF87-CAED-AB46-972B-5E57A622C33C}" presName="arrow" presStyleLbl="bgShp" presStyleIdx="0" presStyleCnt="1"/>
      <dgm:spPr/>
    </dgm:pt>
    <dgm:pt modelId="{0C426392-28F5-DE40-95E7-7E5458340697}" type="pres">
      <dgm:prSet presAssocID="{A4FAAF87-CAED-AB46-972B-5E57A622C33C}" presName="arrowDiagram3" presStyleCnt="0"/>
      <dgm:spPr/>
    </dgm:pt>
    <dgm:pt modelId="{4BF84979-5563-484C-8E47-D4FF93CE9A63}" type="pres">
      <dgm:prSet presAssocID="{167FDE69-E44C-0E40-B87F-E2925630BFD6}" presName="bullet3a" presStyleLbl="node1" presStyleIdx="0" presStyleCnt="3"/>
      <dgm:spPr/>
    </dgm:pt>
    <dgm:pt modelId="{90761EFB-0A81-7E4C-91B5-D014C81EBE5E}" type="pres">
      <dgm:prSet presAssocID="{167FDE69-E44C-0E40-B87F-E2925630BFD6}" presName="textBox3a" presStyleLbl="revTx" presStyleIdx="0" presStyleCnt="3" custScaleX="179614" custScaleY="91933" custLinFactNeighborX="7991" custLinFactNeighborY="2598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ADAF84-8B8A-574F-9FBD-FFD7BD202F13}" type="pres">
      <dgm:prSet presAssocID="{BA8548B0-9416-8948-9177-69FE6973325B}" presName="bullet3b" presStyleLbl="node1" presStyleIdx="1" presStyleCnt="3"/>
      <dgm:spPr/>
    </dgm:pt>
    <dgm:pt modelId="{C001B4AD-65E7-8342-A29F-B7CBF2FE76BE}" type="pres">
      <dgm:prSet presAssocID="{BA8548B0-9416-8948-9177-69FE6973325B}" presName="textBox3b" presStyleLbl="revTx" presStyleIdx="1" presStyleCnt="3" custScaleX="150889" custScaleY="75599" custLinFactNeighborX="-25323" custLinFactNeighborY="181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7ACBE1-B90F-4C48-8079-9F13334270B1}" type="pres">
      <dgm:prSet presAssocID="{41C5E4D1-6AD7-B145-B278-11FDC2CD84BA}" presName="bullet3c" presStyleLbl="node1" presStyleIdx="2" presStyleCnt="3"/>
      <dgm:spPr/>
    </dgm:pt>
    <dgm:pt modelId="{A9BC6F56-F52E-D141-9496-4EDEB844C4C6}" type="pres">
      <dgm:prSet presAssocID="{41C5E4D1-6AD7-B145-B278-11FDC2CD84BA}" presName="textBox3c" presStyleLbl="revTx" presStyleIdx="2" presStyleCnt="3" custScaleX="160834" custScaleY="47095" custLinFactNeighborX="9166" custLinFactNeighborY="-91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717166-722D-044B-8E19-885D6482630E}" srcId="{A4FAAF87-CAED-AB46-972B-5E57A622C33C}" destId="{BA8548B0-9416-8948-9177-69FE6973325B}" srcOrd="1" destOrd="0" parTransId="{6AD0F947-0252-D74B-A9C0-07DC10F36456}" sibTransId="{1A925B6B-B493-4549-A0D2-B1A2C5341293}"/>
    <dgm:cxn modelId="{26B8A8BE-7EA6-6A43-9439-33DCA4FF26F5}" srcId="{A4FAAF87-CAED-AB46-972B-5E57A622C33C}" destId="{41C5E4D1-6AD7-B145-B278-11FDC2CD84BA}" srcOrd="2" destOrd="0" parTransId="{613189F4-BC9E-FD44-8CA1-4CD2019E9D7F}" sibTransId="{7DE57169-1D75-0143-A6A5-F53F6E3835D0}"/>
    <dgm:cxn modelId="{D83A5AAD-1B03-4034-A3B7-C2E391B4B423}" type="presOf" srcId="{41C5E4D1-6AD7-B145-B278-11FDC2CD84BA}" destId="{A9BC6F56-F52E-D141-9496-4EDEB844C4C6}" srcOrd="0" destOrd="0" presId="urn:microsoft.com/office/officeart/2005/8/layout/arrow2"/>
    <dgm:cxn modelId="{F9385A77-F82B-5946-8C62-4BA81D158DFA}" srcId="{A4FAAF87-CAED-AB46-972B-5E57A622C33C}" destId="{167FDE69-E44C-0E40-B87F-E2925630BFD6}" srcOrd="0" destOrd="0" parTransId="{939B6AE3-79CA-7447-8BBC-8A671A8DD922}" sibTransId="{BAF4ED62-11A1-0846-A3AE-51BDE6F05519}"/>
    <dgm:cxn modelId="{7CD58856-5CA6-47E3-BAB4-40A56434218E}" type="presOf" srcId="{BA8548B0-9416-8948-9177-69FE6973325B}" destId="{C001B4AD-65E7-8342-A29F-B7CBF2FE76BE}" srcOrd="0" destOrd="0" presId="urn:microsoft.com/office/officeart/2005/8/layout/arrow2"/>
    <dgm:cxn modelId="{891E5E69-B972-4CDE-8F1E-9F020D28E8C2}" type="presOf" srcId="{167FDE69-E44C-0E40-B87F-E2925630BFD6}" destId="{90761EFB-0A81-7E4C-91B5-D014C81EBE5E}" srcOrd="0" destOrd="0" presId="urn:microsoft.com/office/officeart/2005/8/layout/arrow2"/>
    <dgm:cxn modelId="{547FC4D2-3364-42F1-8F00-8BEA806F86E3}" type="presOf" srcId="{A4FAAF87-CAED-AB46-972B-5E57A622C33C}" destId="{1930E68B-030E-264D-9CFE-EFE276060625}" srcOrd="0" destOrd="0" presId="urn:microsoft.com/office/officeart/2005/8/layout/arrow2"/>
    <dgm:cxn modelId="{E78D46EE-E65A-4C15-9CCA-60F0C047E35C}" type="presParOf" srcId="{1930E68B-030E-264D-9CFE-EFE276060625}" destId="{B6544224-7663-6E4D-ABD9-A8B800303A68}" srcOrd="0" destOrd="0" presId="urn:microsoft.com/office/officeart/2005/8/layout/arrow2"/>
    <dgm:cxn modelId="{D9A3495C-F167-42EF-A427-6F9A861E3190}" type="presParOf" srcId="{1930E68B-030E-264D-9CFE-EFE276060625}" destId="{0C426392-28F5-DE40-95E7-7E5458340697}" srcOrd="1" destOrd="0" presId="urn:microsoft.com/office/officeart/2005/8/layout/arrow2"/>
    <dgm:cxn modelId="{E85A0BA8-DD04-4E83-B022-2930AD081398}" type="presParOf" srcId="{0C426392-28F5-DE40-95E7-7E5458340697}" destId="{4BF84979-5563-484C-8E47-D4FF93CE9A63}" srcOrd="0" destOrd="0" presId="urn:microsoft.com/office/officeart/2005/8/layout/arrow2"/>
    <dgm:cxn modelId="{70870C69-C400-4890-971F-A6977199F422}" type="presParOf" srcId="{0C426392-28F5-DE40-95E7-7E5458340697}" destId="{90761EFB-0A81-7E4C-91B5-D014C81EBE5E}" srcOrd="1" destOrd="0" presId="urn:microsoft.com/office/officeart/2005/8/layout/arrow2"/>
    <dgm:cxn modelId="{A570EC67-199B-4C1C-A105-669C96F59789}" type="presParOf" srcId="{0C426392-28F5-DE40-95E7-7E5458340697}" destId="{92ADAF84-8B8A-574F-9FBD-FFD7BD202F13}" srcOrd="2" destOrd="0" presId="urn:microsoft.com/office/officeart/2005/8/layout/arrow2"/>
    <dgm:cxn modelId="{D958D2E6-8520-4D6D-B34A-CBF0FD5A5A4D}" type="presParOf" srcId="{0C426392-28F5-DE40-95E7-7E5458340697}" destId="{C001B4AD-65E7-8342-A29F-B7CBF2FE76BE}" srcOrd="3" destOrd="0" presId="urn:microsoft.com/office/officeart/2005/8/layout/arrow2"/>
    <dgm:cxn modelId="{C317AC9F-EC80-4C53-B6A5-75D8F5BD0740}" type="presParOf" srcId="{0C426392-28F5-DE40-95E7-7E5458340697}" destId="{EE7ACBE1-B90F-4C48-8079-9F13334270B1}" srcOrd="4" destOrd="0" presId="urn:microsoft.com/office/officeart/2005/8/layout/arrow2"/>
    <dgm:cxn modelId="{E0F97D5D-8456-4208-AD25-A5F29BBC45AA}" type="presParOf" srcId="{0C426392-28F5-DE40-95E7-7E5458340697}" destId="{A9BC6F56-F52E-D141-9496-4EDEB844C4C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44224-7663-6E4D-ABD9-A8B800303A68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84979-5563-484C-8E47-D4FF93CE9A63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61EFB-0A81-7E4C-91B5-D014C81EBE5E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/>
            <a:t>41+0.SSW </a:t>
          </a:r>
          <a:r>
            <a:rPr lang="de-DE" sz="1700" kern="1200" dirty="0"/>
            <a:t>sollte angeboten werden</a:t>
          </a:r>
        </a:p>
      </dsp:txBody>
      <dsp:txXfrm>
        <a:off x="853440" y="2835910"/>
        <a:ext cx="1420368" cy="1101090"/>
      </dsp:txXfrm>
    </dsp:sp>
    <dsp:sp modelId="{92ADAF84-8B8A-574F-9FBD-FFD7BD202F13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1B4AD-65E7-8342-A29F-B7CBF2FE76BE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/>
            <a:t>41+3. SSW </a:t>
          </a:r>
          <a:r>
            <a:rPr lang="de-DE" sz="1700" kern="1200" dirty="0"/>
            <a:t>sollte empfohlen werden</a:t>
          </a:r>
        </a:p>
      </dsp:txBody>
      <dsp:txXfrm>
        <a:off x="2316480" y="1864359"/>
        <a:ext cx="1463040" cy="2072640"/>
      </dsp:txXfrm>
    </dsp:sp>
    <dsp:sp modelId="{EE7ACBE1-B90F-4C48-8079-9F13334270B1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C6F56-F52E-D141-9496-4EDEB844C4C6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/>
            <a:t>42+0. SSW </a:t>
          </a:r>
          <a:r>
            <a:rPr lang="de-DE" sz="1700" kern="1200" dirty="0"/>
            <a:t>darf praktisch nicht überschritten werden</a:t>
          </a:r>
        </a:p>
      </dsp:txBody>
      <dsp:txXfrm>
        <a:off x="4053840" y="1289049"/>
        <a:ext cx="1463040" cy="2647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44224-7663-6E4D-ABD9-A8B800303A68}">
      <dsp:nvSpPr>
        <dsp:cNvPr id="0" name=""/>
        <dsp:cNvSpPr/>
      </dsp:nvSpPr>
      <dsp:spPr>
        <a:xfrm>
          <a:off x="0" y="398319"/>
          <a:ext cx="7416824" cy="46355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84979-5563-484C-8E47-D4FF93CE9A63}">
      <dsp:nvSpPr>
        <dsp:cNvPr id="0" name=""/>
        <dsp:cNvSpPr/>
      </dsp:nvSpPr>
      <dsp:spPr>
        <a:xfrm>
          <a:off x="941936" y="3597751"/>
          <a:ext cx="192837" cy="192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61EFB-0A81-7E4C-91B5-D014C81EBE5E}">
      <dsp:nvSpPr>
        <dsp:cNvPr id="0" name=""/>
        <dsp:cNvSpPr/>
      </dsp:nvSpPr>
      <dsp:spPr>
        <a:xfrm>
          <a:off x="488536" y="4096343"/>
          <a:ext cx="3103945" cy="1231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Im Kreißsaal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U1</a:t>
          </a:r>
          <a:endParaRPr lang="de-DE" sz="1600" kern="1200" dirty="0"/>
        </a:p>
      </dsp:txBody>
      <dsp:txXfrm>
        <a:off x="488536" y="4096343"/>
        <a:ext cx="3103945" cy="1231593"/>
      </dsp:txXfrm>
    </dsp:sp>
    <dsp:sp modelId="{92ADAF84-8B8A-574F-9FBD-FFD7BD202F13}">
      <dsp:nvSpPr>
        <dsp:cNvPr id="0" name=""/>
        <dsp:cNvSpPr/>
      </dsp:nvSpPr>
      <dsp:spPr>
        <a:xfrm>
          <a:off x="2644097" y="2337818"/>
          <a:ext cx="348590" cy="348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1B4AD-65E7-8342-A29F-B7CBF2FE76BE}">
      <dsp:nvSpPr>
        <dsp:cNvPr id="0" name=""/>
        <dsp:cNvSpPr/>
      </dsp:nvSpPr>
      <dsp:spPr>
        <a:xfrm>
          <a:off x="1914712" y="3277518"/>
          <a:ext cx="2685881" cy="190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71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Am 3. Lebenstag vom Baby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Neugeborenen-Screening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Hörtest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Sauerstoffsättigung</a:t>
          </a:r>
          <a:r>
            <a:rPr lang="de-DE" sz="1600" kern="1200" dirty="0" smtClean="0"/>
            <a:t>     (Ausschluss Herzfehler)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>
        <a:off x="1914712" y="3277518"/>
        <a:ext cx="2685881" cy="1906395"/>
      </dsp:txXfrm>
    </dsp:sp>
    <dsp:sp modelId="{EE7ACBE1-B90F-4C48-8079-9F13334270B1}">
      <dsp:nvSpPr>
        <dsp:cNvPr id="0" name=""/>
        <dsp:cNvSpPr/>
      </dsp:nvSpPr>
      <dsp:spPr>
        <a:xfrm>
          <a:off x="4691141" y="1571104"/>
          <a:ext cx="482093" cy="482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C6F56-F52E-D141-9496-4EDEB844C4C6}">
      <dsp:nvSpPr>
        <dsp:cNvPr id="0" name=""/>
        <dsp:cNvSpPr/>
      </dsp:nvSpPr>
      <dsp:spPr>
        <a:xfrm>
          <a:off x="4553912" y="2370517"/>
          <a:ext cx="2862905" cy="151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5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Am 4. Lebenstag vom Baby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U2 auf Station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durch Dr. </a:t>
          </a:r>
          <a:r>
            <a:rPr lang="de-DE" sz="1600" kern="1200" dirty="0" err="1" smtClean="0"/>
            <a:t>Habash</a:t>
          </a:r>
          <a:endParaRPr lang="de-DE" sz="1600" kern="1200" dirty="0"/>
        </a:p>
      </dsp:txBody>
      <dsp:txXfrm>
        <a:off x="4553912" y="2370517"/>
        <a:ext cx="2862905" cy="1517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6E74F-C82F-4143-B0BC-D4EA6B6AFA88}" type="datetimeFigureOut">
              <a:rPr lang="de-DE" smtClean="0"/>
              <a:t>29.07.2023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342D2-3E50-436A-A70F-0500AB7E03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43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342D2-3E50-436A-A70F-0500AB7E033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22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342D2-3E50-436A-A70F-0500AB7E033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4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 (fix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erbindungsstelle 2"/>
          <p:cNvSpPr/>
          <p:nvPr userDrawn="1"/>
        </p:nvSpPr>
        <p:spPr>
          <a:xfrm rot="16200000">
            <a:off x="-426" y="4574963"/>
            <a:ext cx="2289600" cy="2289600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Verbindungsstelle 2"/>
          <p:cNvSpPr/>
          <p:nvPr userDrawn="1"/>
        </p:nvSpPr>
        <p:spPr>
          <a:xfrm rot="5400000" flipV="1">
            <a:off x="794" y="2286794"/>
            <a:ext cx="2284415" cy="2286003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Verbindungsstelle 2"/>
          <p:cNvSpPr/>
          <p:nvPr userDrawn="1"/>
        </p:nvSpPr>
        <p:spPr>
          <a:xfrm rot="5400000" flipH="1">
            <a:off x="2289173" y="2292349"/>
            <a:ext cx="2281016" cy="2281016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Verbindungsstelle 2"/>
          <p:cNvSpPr/>
          <p:nvPr userDrawn="1"/>
        </p:nvSpPr>
        <p:spPr>
          <a:xfrm rot="5400000" flipH="1">
            <a:off x="4570189" y="2293142"/>
            <a:ext cx="2288157" cy="2288157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Verbindungsstelle 2"/>
          <p:cNvSpPr/>
          <p:nvPr userDrawn="1"/>
        </p:nvSpPr>
        <p:spPr>
          <a:xfrm rot="16200000" flipH="1" flipV="1">
            <a:off x="4571999" y="4574845"/>
            <a:ext cx="2286346" cy="2286346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Verbindungsstelle 2"/>
          <p:cNvSpPr/>
          <p:nvPr userDrawn="1"/>
        </p:nvSpPr>
        <p:spPr>
          <a:xfrm rot="5400000" flipH="1">
            <a:off x="2289174" y="4574845"/>
            <a:ext cx="2285843" cy="2285843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0" y="1416346"/>
            <a:ext cx="6282425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0" y="2380063"/>
            <a:ext cx="6282425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35" name="Rechteck 3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hteck 3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1" name="Gruppieren 3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32" name="Rechteck 3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53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 (fix)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2400" y="1147763"/>
            <a:ext cx="3999600" cy="2396681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Kapiteltitel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4" name="Rechteck 23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0" name="Gruppieren 19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5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67433" y="622991"/>
            <a:ext cx="3999600" cy="1248684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Kapiteltitel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4" name="Rechteck 23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0" name="Gruppieren 19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3 (fix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5279" y="1147763"/>
            <a:ext cx="2912545" cy="1865744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uppieren 2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2" name="Rechteck 2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43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4 (fix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2400" y="542071"/>
            <a:ext cx="3999600" cy="1865744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Kapiteltitel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7" name="Rechteck 26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3" name="Gruppieren 22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4" name="Rechteck 23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75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A245-B9F0-EF40-B9CE-638C0231046D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55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1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5144318" cy="77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72400" y="1522800"/>
            <a:ext cx="3780000" cy="452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72000" y="1147763"/>
            <a:ext cx="4572000" cy="4537075"/>
          </a:xfrm>
          <a:prstGeom prst="pi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Verbindungsstelle 2"/>
          <p:cNvSpPr/>
          <p:nvPr userDrawn="1"/>
        </p:nvSpPr>
        <p:spPr>
          <a:xfrm rot="10800000">
            <a:off x="6854824" y="1147762"/>
            <a:ext cx="2289175" cy="2282825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5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053543" y="1312421"/>
            <a:ext cx="1767047" cy="1756529"/>
          </a:xfrm>
        </p:spPr>
        <p:txBody>
          <a:bodyPr/>
          <a:lstStyle>
            <a:lvl1pPr>
              <a:spcBef>
                <a:spcPts val="504"/>
              </a:spcBef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504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F219B-D7A4-6046-8A05-571254005A6D}" type="datetime1">
              <a:rPr lang="de-DE" smtClean="0"/>
              <a:t>29.07.2023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81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2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3780000" cy="77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8ED8-5A87-6842-81E8-598C4F6CDB5D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72400" y="1522800"/>
            <a:ext cx="3780000" cy="452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571600" y="0"/>
            <a:ext cx="572400" cy="57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26" name="Gruppieren 25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32" name="Rechteck 31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8" name="Gruppieren 27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9" name="Rechteck 28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0341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2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3780000" cy="77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1B5F-7F7A-6149-8418-6AB396E93FE0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72400" y="1522800"/>
            <a:ext cx="3780000" cy="452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571600" y="0"/>
            <a:ext cx="572400" cy="57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2" name="Gruppieren 11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7" name="Rechteck 16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4" name="Rechteck 13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83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e Bild hell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Verbindungsstelle 2"/>
          <p:cNvSpPr/>
          <p:nvPr userDrawn="1"/>
        </p:nvSpPr>
        <p:spPr>
          <a:xfrm rot="10800000" flipH="1" flipV="1">
            <a:off x="5717895" y="1152434"/>
            <a:ext cx="3414494" cy="3421304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3"/>
          <p:cNvSpPr/>
          <p:nvPr userDrawn="1"/>
        </p:nvSpPr>
        <p:spPr bwMode="auto">
          <a:xfrm rot="10800000">
            <a:off x="2287435" y="4577806"/>
            <a:ext cx="4551695" cy="2267130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Verbindungsstelle 2"/>
          <p:cNvSpPr/>
          <p:nvPr userDrawn="1"/>
        </p:nvSpPr>
        <p:spPr>
          <a:xfrm rot="10800000" flipV="1">
            <a:off x="9243" y="2293146"/>
            <a:ext cx="2270145" cy="2280592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571600" y="0"/>
            <a:ext cx="572400" cy="57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0" y="1117600"/>
            <a:ext cx="9144000" cy="5740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uppieren 2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2" name="Rechteck 2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253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e Bild dunkel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9144000" cy="45767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0" name="Picture 7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571600" y="0"/>
            <a:ext cx="572400" cy="572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7" name="Rechteck 16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45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 (fix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5712468" y="2290763"/>
            <a:ext cx="3431090" cy="3429725"/>
          </a:xfrm>
          <a:custGeom>
            <a:avLst/>
            <a:gdLst>
              <a:gd name="connsiteX0" fmla="*/ 0 w 3424396"/>
              <a:gd name="connsiteY0" fmla="*/ 1709817 h 3419633"/>
              <a:gd name="connsiteX1" fmla="*/ 1712198 w 3424396"/>
              <a:gd name="connsiteY1" fmla="*/ 0 h 3419633"/>
              <a:gd name="connsiteX2" fmla="*/ 3424396 w 3424396"/>
              <a:gd name="connsiteY2" fmla="*/ 1709817 h 3419633"/>
              <a:gd name="connsiteX3" fmla="*/ 1712198 w 3424396"/>
              <a:gd name="connsiteY3" fmla="*/ 3419634 h 3419633"/>
              <a:gd name="connsiteX4" fmla="*/ 0 w 3424396"/>
              <a:gd name="connsiteY4" fmla="*/ 1709817 h 3419633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4" fmla="*/ 1803638 w 3424396"/>
              <a:gd name="connsiteY4" fmla="*/ 91440 h 3419634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3" fmla="*/ 0 w 1712198"/>
              <a:gd name="connsiteY3" fmla="*/ 0 h 3419634"/>
              <a:gd name="connsiteX0" fmla="*/ 1712198 w 1803638"/>
              <a:gd name="connsiteY0" fmla="*/ 1709817 h 3419634"/>
              <a:gd name="connsiteX1" fmla="*/ 0 w 1803638"/>
              <a:gd name="connsiteY1" fmla="*/ 3419634 h 3419634"/>
              <a:gd name="connsiteX2" fmla="*/ 0 w 1803638"/>
              <a:gd name="connsiteY2" fmla="*/ 0 h 3419634"/>
              <a:gd name="connsiteX3" fmla="*/ 1803638 w 1803638"/>
              <a:gd name="connsiteY3" fmla="*/ 1801257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6994 w 1712198"/>
              <a:gd name="connsiteY3" fmla="*/ 1697179 h 3419634"/>
              <a:gd name="connsiteX0" fmla="*/ 1712198 w 1716519"/>
              <a:gd name="connsiteY0" fmla="*/ 1709817 h 3419634"/>
              <a:gd name="connsiteX1" fmla="*/ 0 w 1716519"/>
              <a:gd name="connsiteY1" fmla="*/ 3419634 h 3419634"/>
              <a:gd name="connsiteX2" fmla="*/ 0 w 1716519"/>
              <a:gd name="connsiteY2" fmla="*/ 0 h 3419634"/>
              <a:gd name="connsiteX3" fmla="*/ 1716519 w 1716519"/>
              <a:gd name="connsiteY3" fmla="*/ 1720992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9375 w 1712198"/>
              <a:gd name="connsiteY3" fmla="*/ 1709085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7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6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8608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1464 h 3419634"/>
              <a:gd name="connsiteX0" fmla="*/ 0 w 1730806"/>
              <a:gd name="connsiteY0" fmla="*/ 3419634 h 3419634"/>
              <a:gd name="connsiteX1" fmla="*/ 0 w 1730806"/>
              <a:gd name="connsiteY1" fmla="*/ 0 h 3419634"/>
              <a:gd name="connsiteX2" fmla="*/ 1730806 w 1730806"/>
              <a:gd name="connsiteY2" fmla="*/ 1711464 h 3419634"/>
              <a:gd name="connsiteX0" fmla="*/ 0 w 1711756"/>
              <a:gd name="connsiteY0" fmla="*/ 3419634 h 3419634"/>
              <a:gd name="connsiteX1" fmla="*/ 0 w 1711756"/>
              <a:gd name="connsiteY1" fmla="*/ 0 h 3419634"/>
              <a:gd name="connsiteX2" fmla="*/ 1711756 w 1711756"/>
              <a:gd name="connsiteY2" fmla="*/ 1711464 h 3419634"/>
              <a:gd name="connsiteX0" fmla="*/ 0 w 1711756"/>
              <a:gd name="connsiteY0" fmla="*/ 1741305 h 1741305"/>
              <a:gd name="connsiteX1" fmla="*/ 0 w 1711756"/>
              <a:gd name="connsiteY1" fmla="*/ 0 h 1741305"/>
              <a:gd name="connsiteX2" fmla="*/ 1711756 w 1711756"/>
              <a:gd name="connsiteY2" fmla="*/ 1711464 h 1741305"/>
              <a:gd name="connsiteX0" fmla="*/ 2381 w 1711756"/>
              <a:gd name="connsiteY0" fmla="*/ 1715111 h 1715111"/>
              <a:gd name="connsiteX1" fmla="*/ 0 w 1711756"/>
              <a:gd name="connsiteY1" fmla="*/ 0 h 1715111"/>
              <a:gd name="connsiteX2" fmla="*/ 1711756 w 1711756"/>
              <a:gd name="connsiteY2" fmla="*/ 1711464 h 1715111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3" fmla="*/ 2381 w 1711756"/>
              <a:gd name="connsiteY3" fmla="*/ 1710349 h 1711464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507" h="1711826">
                <a:moveTo>
                  <a:pt x="178" y="1711826"/>
                </a:moveTo>
                <a:cubicBezTo>
                  <a:pt x="-616" y="1140122"/>
                  <a:pt x="1545" y="571704"/>
                  <a:pt x="751" y="0"/>
                </a:cubicBezTo>
                <a:cubicBezTo>
                  <a:pt x="946372" y="0"/>
                  <a:pt x="1711795" y="755448"/>
                  <a:pt x="1712507" y="1711464"/>
                </a:cubicBezTo>
                <a:lnTo>
                  <a:pt x="178" y="1711826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Verbindungsstelle 2"/>
          <p:cNvSpPr/>
          <p:nvPr userDrawn="1"/>
        </p:nvSpPr>
        <p:spPr>
          <a:xfrm rot="16200000" flipV="1">
            <a:off x="11580" y="4583882"/>
            <a:ext cx="2262490" cy="2267299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5129920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5129920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sp>
        <p:nvSpPr>
          <p:cNvPr id="15" name="Rechteck 3"/>
          <p:cNvSpPr/>
          <p:nvPr userDrawn="1"/>
        </p:nvSpPr>
        <p:spPr bwMode="auto">
          <a:xfrm rot="16200000">
            <a:off x="579311" y="1721005"/>
            <a:ext cx="6840439" cy="3415103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Gruppieren 29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31" name="Gruppieren 30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36" name="Rechteck 35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hteck 36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2" name="Gruppieren 31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33" name="Rechteck 32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002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und Tabel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C373A1-EBB4-E147-8D76-C439B2D515CD}" type="datetime1">
              <a:rPr lang="de-DE" smtClean="0"/>
              <a:t>29.07.2023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5902-F84C-417F-B64C-A8D50E2D9F7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572400" y="1522800"/>
            <a:ext cx="7430400" cy="452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4" name="Gruppieren 13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5" name="Rechteck 14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376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CDC5F5-B24D-4A41-AC60-705F6E060A6F}" type="datetime1">
              <a:rPr lang="de-DE" smtClean="0"/>
              <a:t>29.07.2023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5902-F84C-417F-B64C-A8D50E2D9F7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7763" y="1147764"/>
            <a:ext cx="6850062" cy="4572000"/>
          </a:xfrm>
        </p:spPr>
        <p:txBody>
          <a:bodyPr anchor="ctr" anchorCtr="0"/>
          <a:lstStyle>
            <a:lvl1pPr>
              <a:spcBef>
                <a:spcPts val="0"/>
              </a:spcBef>
              <a:defRPr sz="4800" b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de-DE" dirty="0"/>
              <a:t>»Zitat bearbeiten«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5" name="Rechteck 1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48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1 (fix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0" y="2283287"/>
            <a:ext cx="6282425" cy="1138569"/>
          </a:xfrm>
        </p:spPr>
        <p:txBody>
          <a:bodyPr anchor="ctr" anchorCtr="0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14" name="Verbindungsstelle 2"/>
          <p:cNvSpPr/>
          <p:nvPr userDrawn="1"/>
        </p:nvSpPr>
        <p:spPr>
          <a:xfrm rot="10800000" flipH="1" flipV="1">
            <a:off x="7300" y="2297906"/>
            <a:ext cx="3433606" cy="3410458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Verbindungsstelle 2"/>
          <p:cNvSpPr/>
          <p:nvPr userDrawn="1"/>
        </p:nvSpPr>
        <p:spPr>
          <a:xfrm rot="10800000" flipV="1">
            <a:off x="3440031" y="9525"/>
            <a:ext cx="3408443" cy="3424238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3"/>
          <p:cNvSpPr/>
          <p:nvPr userDrawn="1"/>
        </p:nvSpPr>
        <p:spPr bwMode="auto">
          <a:xfrm flipV="1">
            <a:off x="6860413" y="3433760"/>
            <a:ext cx="2271681" cy="1131096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4969726"/>
            <a:ext cx="3999600" cy="750037"/>
          </a:xfrm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72400" y="5823797"/>
            <a:ext cx="3986213" cy="84565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35" name="Rechteck 3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Rechteck 3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hteck 3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1" name="Gruppieren 3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32" name="Rechteck 3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947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2 (fix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bindungsstelle 2"/>
          <p:cNvSpPr/>
          <p:nvPr userDrawn="1"/>
        </p:nvSpPr>
        <p:spPr>
          <a:xfrm rot="16200000" flipV="1">
            <a:off x="9177" y="2300288"/>
            <a:ext cx="2270274" cy="2270274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3"/>
          <p:cNvSpPr/>
          <p:nvPr userDrawn="1"/>
        </p:nvSpPr>
        <p:spPr bwMode="auto">
          <a:xfrm rot="16200000">
            <a:off x="578390" y="1726151"/>
            <a:ext cx="6841334" cy="3408075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2283287"/>
            <a:ext cx="4935730" cy="1138569"/>
          </a:xfrm>
        </p:spPr>
        <p:txBody>
          <a:bodyPr anchor="ctr" anchorCtr="0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4969726"/>
            <a:ext cx="3999600" cy="750037"/>
          </a:xfrm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3"/>
          </p:nvPr>
        </p:nvSpPr>
        <p:spPr>
          <a:xfrm>
            <a:off x="5712468" y="2290763"/>
            <a:ext cx="3431090" cy="3429725"/>
          </a:xfrm>
          <a:custGeom>
            <a:avLst/>
            <a:gdLst>
              <a:gd name="connsiteX0" fmla="*/ 0 w 3424396"/>
              <a:gd name="connsiteY0" fmla="*/ 1709817 h 3419633"/>
              <a:gd name="connsiteX1" fmla="*/ 1712198 w 3424396"/>
              <a:gd name="connsiteY1" fmla="*/ 0 h 3419633"/>
              <a:gd name="connsiteX2" fmla="*/ 3424396 w 3424396"/>
              <a:gd name="connsiteY2" fmla="*/ 1709817 h 3419633"/>
              <a:gd name="connsiteX3" fmla="*/ 1712198 w 3424396"/>
              <a:gd name="connsiteY3" fmla="*/ 3419634 h 3419633"/>
              <a:gd name="connsiteX4" fmla="*/ 0 w 3424396"/>
              <a:gd name="connsiteY4" fmla="*/ 1709817 h 3419633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4" fmla="*/ 1803638 w 3424396"/>
              <a:gd name="connsiteY4" fmla="*/ 91440 h 3419634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3" fmla="*/ 0 w 1712198"/>
              <a:gd name="connsiteY3" fmla="*/ 0 h 3419634"/>
              <a:gd name="connsiteX0" fmla="*/ 1712198 w 1803638"/>
              <a:gd name="connsiteY0" fmla="*/ 1709817 h 3419634"/>
              <a:gd name="connsiteX1" fmla="*/ 0 w 1803638"/>
              <a:gd name="connsiteY1" fmla="*/ 3419634 h 3419634"/>
              <a:gd name="connsiteX2" fmla="*/ 0 w 1803638"/>
              <a:gd name="connsiteY2" fmla="*/ 0 h 3419634"/>
              <a:gd name="connsiteX3" fmla="*/ 1803638 w 1803638"/>
              <a:gd name="connsiteY3" fmla="*/ 1801257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6994 w 1712198"/>
              <a:gd name="connsiteY3" fmla="*/ 1697179 h 3419634"/>
              <a:gd name="connsiteX0" fmla="*/ 1712198 w 1716519"/>
              <a:gd name="connsiteY0" fmla="*/ 1709817 h 3419634"/>
              <a:gd name="connsiteX1" fmla="*/ 0 w 1716519"/>
              <a:gd name="connsiteY1" fmla="*/ 3419634 h 3419634"/>
              <a:gd name="connsiteX2" fmla="*/ 0 w 1716519"/>
              <a:gd name="connsiteY2" fmla="*/ 0 h 3419634"/>
              <a:gd name="connsiteX3" fmla="*/ 1716519 w 1716519"/>
              <a:gd name="connsiteY3" fmla="*/ 1720992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9375 w 1712198"/>
              <a:gd name="connsiteY3" fmla="*/ 1709085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7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6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8608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1464 h 3419634"/>
              <a:gd name="connsiteX0" fmla="*/ 0 w 1730806"/>
              <a:gd name="connsiteY0" fmla="*/ 3419634 h 3419634"/>
              <a:gd name="connsiteX1" fmla="*/ 0 w 1730806"/>
              <a:gd name="connsiteY1" fmla="*/ 0 h 3419634"/>
              <a:gd name="connsiteX2" fmla="*/ 1730806 w 1730806"/>
              <a:gd name="connsiteY2" fmla="*/ 1711464 h 3419634"/>
              <a:gd name="connsiteX0" fmla="*/ 0 w 1711756"/>
              <a:gd name="connsiteY0" fmla="*/ 3419634 h 3419634"/>
              <a:gd name="connsiteX1" fmla="*/ 0 w 1711756"/>
              <a:gd name="connsiteY1" fmla="*/ 0 h 3419634"/>
              <a:gd name="connsiteX2" fmla="*/ 1711756 w 1711756"/>
              <a:gd name="connsiteY2" fmla="*/ 1711464 h 3419634"/>
              <a:gd name="connsiteX0" fmla="*/ 0 w 1711756"/>
              <a:gd name="connsiteY0" fmla="*/ 1741305 h 1741305"/>
              <a:gd name="connsiteX1" fmla="*/ 0 w 1711756"/>
              <a:gd name="connsiteY1" fmla="*/ 0 h 1741305"/>
              <a:gd name="connsiteX2" fmla="*/ 1711756 w 1711756"/>
              <a:gd name="connsiteY2" fmla="*/ 1711464 h 1741305"/>
              <a:gd name="connsiteX0" fmla="*/ 2381 w 1711756"/>
              <a:gd name="connsiteY0" fmla="*/ 1715111 h 1715111"/>
              <a:gd name="connsiteX1" fmla="*/ 0 w 1711756"/>
              <a:gd name="connsiteY1" fmla="*/ 0 h 1715111"/>
              <a:gd name="connsiteX2" fmla="*/ 1711756 w 1711756"/>
              <a:gd name="connsiteY2" fmla="*/ 1711464 h 1715111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3" fmla="*/ 2381 w 1711756"/>
              <a:gd name="connsiteY3" fmla="*/ 1710349 h 1711464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507" h="1711826">
                <a:moveTo>
                  <a:pt x="178" y="1711826"/>
                </a:moveTo>
                <a:cubicBezTo>
                  <a:pt x="-616" y="1140122"/>
                  <a:pt x="1545" y="571704"/>
                  <a:pt x="751" y="0"/>
                </a:cubicBezTo>
                <a:cubicBezTo>
                  <a:pt x="946372" y="0"/>
                  <a:pt x="1711795" y="755448"/>
                  <a:pt x="1712507" y="1711464"/>
                </a:cubicBezTo>
                <a:lnTo>
                  <a:pt x="178" y="1711826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72400" y="5823797"/>
            <a:ext cx="3986213" cy="84565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8" name="Gruppieren 17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3" name="Rechteck 22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" name="Gruppieren 18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273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3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-2" y="1098000"/>
            <a:ext cx="9144001" cy="576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190800" indent="0">
              <a:buNone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0" y="2283287"/>
            <a:ext cx="6282425" cy="1138569"/>
          </a:xfrm>
        </p:spPr>
        <p:txBody>
          <a:bodyPr anchor="ctr" anchorCtr="0"/>
          <a:lstStyle>
            <a:lvl1pPr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430400" y="0"/>
            <a:ext cx="1712912" cy="17136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4969726"/>
            <a:ext cx="3999600" cy="737299"/>
          </a:xfrm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72400" y="5823797"/>
            <a:ext cx="3986213" cy="8456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8" name="Rechteck 27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uppieren 23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740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 (fexibe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0" y="1416346"/>
            <a:ext cx="6282425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0" y="2380063"/>
            <a:ext cx="6282425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896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 (fexibe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5712468" y="2290763"/>
            <a:ext cx="3431090" cy="3429725"/>
          </a:xfrm>
          <a:custGeom>
            <a:avLst/>
            <a:gdLst>
              <a:gd name="connsiteX0" fmla="*/ 0 w 3424396"/>
              <a:gd name="connsiteY0" fmla="*/ 1709817 h 3419633"/>
              <a:gd name="connsiteX1" fmla="*/ 1712198 w 3424396"/>
              <a:gd name="connsiteY1" fmla="*/ 0 h 3419633"/>
              <a:gd name="connsiteX2" fmla="*/ 3424396 w 3424396"/>
              <a:gd name="connsiteY2" fmla="*/ 1709817 h 3419633"/>
              <a:gd name="connsiteX3" fmla="*/ 1712198 w 3424396"/>
              <a:gd name="connsiteY3" fmla="*/ 3419634 h 3419633"/>
              <a:gd name="connsiteX4" fmla="*/ 0 w 3424396"/>
              <a:gd name="connsiteY4" fmla="*/ 1709817 h 3419633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4" fmla="*/ 1803638 w 3424396"/>
              <a:gd name="connsiteY4" fmla="*/ 91440 h 3419634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3" fmla="*/ 0 w 1712198"/>
              <a:gd name="connsiteY3" fmla="*/ 0 h 3419634"/>
              <a:gd name="connsiteX0" fmla="*/ 1712198 w 1803638"/>
              <a:gd name="connsiteY0" fmla="*/ 1709817 h 3419634"/>
              <a:gd name="connsiteX1" fmla="*/ 0 w 1803638"/>
              <a:gd name="connsiteY1" fmla="*/ 3419634 h 3419634"/>
              <a:gd name="connsiteX2" fmla="*/ 0 w 1803638"/>
              <a:gd name="connsiteY2" fmla="*/ 0 h 3419634"/>
              <a:gd name="connsiteX3" fmla="*/ 1803638 w 1803638"/>
              <a:gd name="connsiteY3" fmla="*/ 1801257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6994 w 1712198"/>
              <a:gd name="connsiteY3" fmla="*/ 1697179 h 3419634"/>
              <a:gd name="connsiteX0" fmla="*/ 1712198 w 1716519"/>
              <a:gd name="connsiteY0" fmla="*/ 1709817 h 3419634"/>
              <a:gd name="connsiteX1" fmla="*/ 0 w 1716519"/>
              <a:gd name="connsiteY1" fmla="*/ 3419634 h 3419634"/>
              <a:gd name="connsiteX2" fmla="*/ 0 w 1716519"/>
              <a:gd name="connsiteY2" fmla="*/ 0 h 3419634"/>
              <a:gd name="connsiteX3" fmla="*/ 1716519 w 1716519"/>
              <a:gd name="connsiteY3" fmla="*/ 1720992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9375 w 1712198"/>
              <a:gd name="connsiteY3" fmla="*/ 1709085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7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6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8608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1464 h 3419634"/>
              <a:gd name="connsiteX0" fmla="*/ 0 w 1730806"/>
              <a:gd name="connsiteY0" fmla="*/ 3419634 h 3419634"/>
              <a:gd name="connsiteX1" fmla="*/ 0 w 1730806"/>
              <a:gd name="connsiteY1" fmla="*/ 0 h 3419634"/>
              <a:gd name="connsiteX2" fmla="*/ 1730806 w 1730806"/>
              <a:gd name="connsiteY2" fmla="*/ 1711464 h 3419634"/>
              <a:gd name="connsiteX0" fmla="*/ 0 w 1711756"/>
              <a:gd name="connsiteY0" fmla="*/ 3419634 h 3419634"/>
              <a:gd name="connsiteX1" fmla="*/ 0 w 1711756"/>
              <a:gd name="connsiteY1" fmla="*/ 0 h 3419634"/>
              <a:gd name="connsiteX2" fmla="*/ 1711756 w 1711756"/>
              <a:gd name="connsiteY2" fmla="*/ 1711464 h 3419634"/>
              <a:gd name="connsiteX0" fmla="*/ 0 w 1711756"/>
              <a:gd name="connsiteY0" fmla="*/ 1741305 h 1741305"/>
              <a:gd name="connsiteX1" fmla="*/ 0 w 1711756"/>
              <a:gd name="connsiteY1" fmla="*/ 0 h 1741305"/>
              <a:gd name="connsiteX2" fmla="*/ 1711756 w 1711756"/>
              <a:gd name="connsiteY2" fmla="*/ 1711464 h 1741305"/>
              <a:gd name="connsiteX0" fmla="*/ 2381 w 1711756"/>
              <a:gd name="connsiteY0" fmla="*/ 1715111 h 1715111"/>
              <a:gd name="connsiteX1" fmla="*/ 0 w 1711756"/>
              <a:gd name="connsiteY1" fmla="*/ 0 h 1715111"/>
              <a:gd name="connsiteX2" fmla="*/ 1711756 w 1711756"/>
              <a:gd name="connsiteY2" fmla="*/ 1711464 h 1715111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3" fmla="*/ 2381 w 1711756"/>
              <a:gd name="connsiteY3" fmla="*/ 1710349 h 1711464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507" h="1711826">
                <a:moveTo>
                  <a:pt x="178" y="1711826"/>
                </a:moveTo>
                <a:cubicBezTo>
                  <a:pt x="-616" y="1140122"/>
                  <a:pt x="1545" y="571704"/>
                  <a:pt x="751" y="0"/>
                </a:cubicBezTo>
                <a:cubicBezTo>
                  <a:pt x="946372" y="0"/>
                  <a:pt x="1711795" y="755448"/>
                  <a:pt x="1712507" y="1711464"/>
                </a:cubicBezTo>
                <a:lnTo>
                  <a:pt x="178" y="1711826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5129920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5129920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4" name="Gruppieren 13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4" name="Rechteck 23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8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 (fexibe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6282424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6282424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7" name="Gruppieren 16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" name="Gruppieren 18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74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 (fexib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6280678" cy="96436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6280678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pic>
        <p:nvPicPr>
          <p:cNvPr id="17" name="Bild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98" y="0"/>
            <a:ext cx="1713121" cy="1713121"/>
          </a:xfrm>
          <a:prstGeom prst="rect">
            <a:avLst/>
          </a:prstGeom>
        </p:spPr>
      </p:pic>
      <p:grpSp>
        <p:nvGrpSpPr>
          <p:cNvPr id="12" name="Gruppieren 11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4" name="Gruppieren 13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5" name="Gruppieren 14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34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 (fexibe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1994400"/>
            <a:ext cx="7425425" cy="4055535"/>
          </a:xfrm>
        </p:spPr>
        <p:txBody>
          <a:bodyPr/>
          <a:lstStyle>
            <a:lvl1pPr marL="360000" indent="-360000">
              <a:spcBef>
                <a:spcPts val="864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bearbeiten, erste Ebene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571601" y="1045069"/>
            <a:ext cx="742622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Agenda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97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 Bild dunkel 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6282424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6282424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430400" y="0"/>
            <a:ext cx="1712912" cy="17136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1" name="Gruppieren 20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7" name="Rechteck 26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3" name="Gruppieren 22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4" name="Rechteck 23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50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 (fexibe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1994400"/>
            <a:ext cx="7425425" cy="4055535"/>
          </a:xfrm>
        </p:spPr>
        <p:txBody>
          <a:bodyPr/>
          <a:lstStyle>
            <a:lvl1pPr marL="360000" indent="-360000">
              <a:spcBef>
                <a:spcPts val="864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bearbeiten, erste Ebene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71601" y="1045069"/>
            <a:ext cx="742622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Agenda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4" name="Gruppieren 13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9" name="Rechteck 18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5" name="Gruppieren 14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6" name="Rechteck 15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22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 (fexibe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1994400"/>
            <a:ext cx="7425425" cy="4055535"/>
          </a:xfrm>
        </p:spPr>
        <p:txBody>
          <a:bodyPr/>
          <a:lstStyle>
            <a:lvl1pPr marL="360000" indent="-360000">
              <a:spcBef>
                <a:spcPts val="864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bearbeiten, erste Ebene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571601" y="1045069"/>
            <a:ext cx="742622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Agenda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8" name="Gruppieren 17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3" name="Rechteck 22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" name="Gruppieren 18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537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1 (fexib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5144318" cy="77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572400" y="1522800"/>
            <a:ext cx="3780000" cy="4525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72000" y="1147763"/>
            <a:ext cx="4572000" cy="4537075"/>
          </a:xfrm>
          <a:prstGeom prst="pie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7053543" y="1312421"/>
            <a:ext cx="1767047" cy="1756529"/>
          </a:xfrm>
        </p:spPr>
        <p:txBody>
          <a:bodyPr/>
          <a:lstStyle>
            <a:lvl1pPr>
              <a:spcBef>
                <a:spcPts val="504"/>
              </a:spcBef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504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A02F01-1993-CA44-9B9E-6A0AD82A5722}" type="datetime1">
              <a:rPr lang="de-DE" smtClean="0"/>
              <a:t>29.07.2023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86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e Bild hell (fexib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Verbindungsstelle 2"/>
          <p:cNvSpPr/>
          <p:nvPr userDrawn="1"/>
        </p:nvSpPr>
        <p:spPr>
          <a:xfrm rot="10800000" flipH="1" flipV="1">
            <a:off x="5717895" y="1152434"/>
            <a:ext cx="3414494" cy="3421304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3"/>
          <p:cNvSpPr/>
          <p:nvPr userDrawn="1"/>
        </p:nvSpPr>
        <p:spPr bwMode="auto">
          <a:xfrm rot="10800000">
            <a:off x="2287435" y="4577806"/>
            <a:ext cx="4551695" cy="2267130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Verbindungsstelle 2"/>
          <p:cNvSpPr/>
          <p:nvPr userDrawn="1"/>
        </p:nvSpPr>
        <p:spPr>
          <a:xfrm rot="10800000" flipV="1">
            <a:off x="9243" y="2293146"/>
            <a:ext cx="2270145" cy="2280592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571600" y="0"/>
            <a:ext cx="572400" cy="57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9" name="Rechteck 18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" name="Gruppieren 12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4" name="Rechteck 13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79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fläche Bild dunkel (fexib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/>
          </a:p>
        </p:txBody>
      </p:sp>
      <p:pic>
        <p:nvPicPr>
          <p:cNvPr id="10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571600" y="0"/>
            <a:ext cx="572400" cy="57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8" name="Gruppieren 7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5" name="Rechteck 14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1" name="Rechteck 10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614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1 (fexibe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0" y="2283287"/>
            <a:ext cx="6282425" cy="1138569"/>
          </a:xfrm>
        </p:spPr>
        <p:txBody>
          <a:bodyPr anchor="ctr" anchorCtr="0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4969726"/>
            <a:ext cx="3999600" cy="750037"/>
          </a:xfrm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72400" y="5823797"/>
            <a:ext cx="3986213" cy="845653"/>
          </a:xfrm>
        </p:spPr>
        <p:txBody>
          <a:bodyPr/>
          <a:lstStyle>
            <a:lvl1pPr>
              <a:spcBef>
                <a:spcPts val="0"/>
              </a:spcBef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Optionale Zeile zweite Textebene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2" name="Gruppieren 11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6" name="Rechteck 15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905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2 (fexibe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2283287"/>
            <a:ext cx="4935730" cy="1138569"/>
          </a:xfrm>
        </p:spPr>
        <p:txBody>
          <a:bodyPr anchor="ctr" anchorCtr="0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4969726"/>
            <a:ext cx="3999600" cy="750037"/>
          </a:xfrm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3"/>
          </p:nvPr>
        </p:nvSpPr>
        <p:spPr>
          <a:xfrm>
            <a:off x="5712468" y="2290763"/>
            <a:ext cx="3431090" cy="3429725"/>
          </a:xfrm>
          <a:custGeom>
            <a:avLst/>
            <a:gdLst>
              <a:gd name="connsiteX0" fmla="*/ 0 w 3424396"/>
              <a:gd name="connsiteY0" fmla="*/ 1709817 h 3419633"/>
              <a:gd name="connsiteX1" fmla="*/ 1712198 w 3424396"/>
              <a:gd name="connsiteY1" fmla="*/ 0 h 3419633"/>
              <a:gd name="connsiteX2" fmla="*/ 3424396 w 3424396"/>
              <a:gd name="connsiteY2" fmla="*/ 1709817 h 3419633"/>
              <a:gd name="connsiteX3" fmla="*/ 1712198 w 3424396"/>
              <a:gd name="connsiteY3" fmla="*/ 3419634 h 3419633"/>
              <a:gd name="connsiteX4" fmla="*/ 0 w 3424396"/>
              <a:gd name="connsiteY4" fmla="*/ 1709817 h 3419633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4" fmla="*/ 1803638 w 3424396"/>
              <a:gd name="connsiteY4" fmla="*/ 91440 h 3419634"/>
              <a:gd name="connsiteX0" fmla="*/ 1712198 w 3424396"/>
              <a:gd name="connsiteY0" fmla="*/ 0 h 3419634"/>
              <a:gd name="connsiteX1" fmla="*/ 3424396 w 3424396"/>
              <a:gd name="connsiteY1" fmla="*/ 1709817 h 3419634"/>
              <a:gd name="connsiteX2" fmla="*/ 1712198 w 3424396"/>
              <a:gd name="connsiteY2" fmla="*/ 3419634 h 3419634"/>
              <a:gd name="connsiteX3" fmla="*/ 0 w 3424396"/>
              <a:gd name="connsiteY3" fmla="*/ 1709817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0" fmla="*/ 0 w 1712198"/>
              <a:gd name="connsiteY0" fmla="*/ 0 h 3419634"/>
              <a:gd name="connsiteX1" fmla="*/ 1712198 w 1712198"/>
              <a:gd name="connsiteY1" fmla="*/ 1709817 h 3419634"/>
              <a:gd name="connsiteX2" fmla="*/ 0 w 1712198"/>
              <a:gd name="connsiteY2" fmla="*/ 3419634 h 3419634"/>
              <a:gd name="connsiteX3" fmla="*/ 0 w 1712198"/>
              <a:gd name="connsiteY3" fmla="*/ 0 h 3419634"/>
              <a:gd name="connsiteX0" fmla="*/ 1712198 w 1803638"/>
              <a:gd name="connsiteY0" fmla="*/ 1709817 h 3419634"/>
              <a:gd name="connsiteX1" fmla="*/ 0 w 1803638"/>
              <a:gd name="connsiteY1" fmla="*/ 3419634 h 3419634"/>
              <a:gd name="connsiteX2" fmla="*/ 0 w 1803638"/>
              <a:gd name="connsiteY2" fmla="*/ 0 h 3419634"/>
              <a:gd name="connsiteX3" fmla="*/ 1803638 w 1803638"/>
              <a:gd name="connsiteY3" fmla="*/ 1801257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6994 w 1712198"/>
              <a:gd name="connsiteY3" fmla="*/ 1697179 h 3419634"/>
              <a:gd name="connsiteX0" fmla="*/ 1712198 w 1716519"/>
              <a:gd name="connsiteY0" fmla="*/ 1709817 h 3419634"/>
              <a:gd name="connsiteX1" fmla="*/ 0 w 1716519"/>
              <a:gd name="connsiteY1" fmla="*/ 3419634 h 3419634"/>
              <a:gd name="connsiteX2" fmla="*/ 0 w 1716519"/>
              <a:gd name="connsiteY2" fmla="*/ 0 h 3419634"/>
              <a:gd name="connsiteX3" fmla="*/ 1716519 w 1716519"/>
              <a:gd name="connsiteY3" fmla="*/ 1720992 h 3419634"/>
              <a:gd name="connsiteX0" fmla="*/ 1712198 w 1712198"/>
              <a:gd name="connsiteY0" fmla="*/ 1709817 h 3419634"/>
              <a:gd name="connsiteX1" fmla="*/ 0 w 1712198"/>
              <a:gd name="connsiteY1" fmla="*/ 3419634 h 3419634"/>
              <a:gd name="connsiteX2" fmla="*/ 0 w 1712198"/>
              <a:gd name="connsiteY2" fmla="*/ 0 h 3419634"/>
              <a:gd name="connsiteX3" fmla="*/ 1709375 w 1712198"/>
              <a:gd name="connsiteY3" fmla="*/ 1709085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7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4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3846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09083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8608 h 3419634"/>
              <a:gd name="connsiteX0" fmla="*/ 1712198 w 1730806"/>
              <a:gd name="connsiteY0" fmla="*/ 1709817 h 3419634"/>
              <a:gd name="connsiteX1" fmla="*/ 0 w 1730806"/>
              <a:gd name="connsiteY1" fmla="*/ 3419634 h 3419634"/>
              <a:gd name="connsiteX2" fmla="*/ 0 w 1730806"/>
              <a:gd name="connsiteY2" fmla="*/ 0 h 3419634"/>
              <a:gd name="connsiteX3" fmla="*/ 1730806 w 1730806"/>
              <a:gd name="connsiteY3" fmla="*/ 1711464 h 3419634"/>
              <a:gd name="connsiteX0" fmla="*/ 0 w 1730806"/>
              <a:gd name="connsiteY0" fmla="*/ 3419634 h 3419634"/>
              <a:gd name="connsiteX1" fmla="*/ 0 w 1730806"/>
              <a:gd name="connsiteY1" fmla="*/ 0 h 3419634"/>
              <a:gd name="connsiteX2" fmla="*/ 1730806 w 1730806"/>
              <a:gd name="connsiteY2" fmla="*/ 1711464 h 3419634"/>
              <a:gd name="connsiteX0" fmla="*/ 0 w 1711756"/>
              <a:gd name="connsiteY0" fmla="*/ 3419634 h 3419634"/>
              <a:gd name="connsiteX1" fmla="*/ 0 w 1711756"/>
              <a:gd name="connsiteY1" fmla="*/ 0 h 3419634"/>
              <a:gd name="connsiteX2" fmla="*/ 1711756 w 1711756"/>
              <a:gd name="connsiteY2" fmla="*/ 1711464 h 3419634"/>
              <a:gd name="connsiteX0" fmla="*/ 0 w 1711756"/>
              <a:gd name="connsiteY0" fmla="*/ 1741305 h 1741305"/>
              <a:gd name="connsiteX1" fmla="*/ 0 w 1711756"/>
              <a:gd name="connsiteY1" fmla="*/ 0 h 1741305"/>
              <a:gd name="connsiteX2" fmla="*/ 1711756 w 1711756"/>
              <a:gd name="connsiteY2" fmla="*/ 1711464 h 1741305"/>
              <a:gd name="connsiteX0" fmla="*/ 2381 w 1711756"/>
              <a:gd name="connsiteY0" fmla="*/ 1715111 h 1715111"/>
              <a:gd name="connsiteX1" fmla="*/ 0 w 1711756"/>
              <a:gd name="connsiteY1" fmla="*/ 0 h 1715111"/>
              <a:gd name="connsiteX2" fmla="*/ 1711756 w 1711756"/>
              <a:gd name="connsiteY2" fmla="*/ 1711464 h 1715111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0" fmla="*/ 2381 w 1711756"/>
              <a:gd name="connsiteY0" fmla="*/ 1710349 h 1711464"/>
              <a:gd name="connsiteX1" fmla="*/ 0 w 1711756"/>
              <a:gd name="connsiteY1" fmla="*/ 0 h 1711464"/>
              <a:gd name="connsiteX2" fmla="*/ 1711756 w 1711756"/>
              <a:gd name="connsiteY2" fmla="*/ 1711464 h 1711464"/>
              <a:gd name="connsiteX3" fmla="*/ 2381 w 1711756"/>
              <a:gd name="connsiteY3" fmla="*/ 1710349 h 1711464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  <a:gd name="connsiteX0" fmla="*/ 178 w 1712507"/>
              <a:gd name="connsiteY0" fmla="*/ 1711826 h 1711826"/>
              <a:gd name="connsiteX1" fmla="*/ 751 w 1712507"/>
              <a:gd name="connsiteY1" fmla="*/ 0 h 1711826"/>
              <a:gd name="connsiteX2" fmla="*/ 1712507 w 1712507"/>
              <a:gd name="connsiteY2" fmla="*/ 1711464 h 1711826"/>
              <a:gd name="connsiteX3" fmla="*/ 178 w 1712507"/>
              <a:gd name="connsiteY3" fmla="*/ 1711826 h 171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507" h="1711826">
                <a:moveTo>
                  <a:pt x="178" y="1711826"/>
                </a:moveTo>
                <a:cubicBezTo>
                  <a:pt x="-616" y="1140122"/>
                  <a:pt x="1545" y="571704"/>
                  <a:pt x="751" y="0"/>
                </a:cubicBezTo>
                <a:cubicBezTo>
                  <a:pt x="946372" y="0"/>
                  <a:pt x="1711795" y="755448"/>
                  <a:pt x="1712507" y="1711464"/>
                </a:cubicBezTo>
                <a:lnTo>
                  <a:pt x="178" y="1711826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72400" y="5823797"/>
            <a:ext cx="3986213" cy="84565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Optionale Zeile zweite Textebene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5" name="Gruppieren 14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7" name="Rechteck 16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3376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3 (fexib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0" y="2283287"/>
            <a:ext cx="6282425" cy="1138569"/>
          </a:xfrm>
        </p:spPr>
        <p:txBody>
          <a:bodyPr anchor="ctr" anchorCtr="0"/>
          <a:lstStyle>
            <a:lvl1pPr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430400" y="0"/>
            <a:ext cx="1712912" cy="17136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4969726"/>
            <a:ext cx="3999600" cy="737299"/>
          </a:xfrm>
        </p:spPr>
        <p:txBody>
          <a:bodyPr/>
          <a:lstStyle>
            <a:lvl1pPr>
              <a:spcBef>
                <a:spcPts val="0"/>
              </a:spcBef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72400" y="5823797"/>
            <a:ext cx="3986213" cy="8456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Optionale Zeile zweite Textebene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6" name="Rechteck 15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990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EA2-48ED-1843-A162-D6BBDC12E664}" type="datetime1">
              <a:rPr lang="de-DE" smtClean="0"/>
              <a:t>29.07.2023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7B15-F536-4708-BB7C-5F66CE0FF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18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 Bild hell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6282424" cy="96436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6282424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430400" y="0"/>
            <a:ext cx="1712912" cy="17136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7" name="Rechteck 16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" name="Rechteck 17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88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 (fix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3"/>
          <p:cNvSpPr/>
          <p:nvPr userDrawn="1"/>
        </p:nvSpPr>
        <p:spPr bwMode="auto">
          <a:xfrm rot="10800000" flipH="1">
            <a:off x="5719764" y="4576763"/>
            <a:ext cx="2271712" cy="1142014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Verbindungsstelle 2"/>
          <p:cNvSpPr/>
          <p:nvPr userDrawn="1"/>
        </p:nvSpPr>
        <p:spPr>
          <a:xfrm rot="10800000" flipH="1" flipV="1">
            <a:off x="2295525" y="1152950"/>
            <a:ext cx="3409951" cy="3423813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Verbindungsstelle 2"/>
          <p:cNvSpPr/>
          <p:nvPr userDrawn="1"/>
        </p:nvSpPr>
        <p:spPr>
          <a:xfrm flipH="1" flipV="1">
            <a:off x="9743" y="4579143"/>
            <a:ext cx="2266732" cy="2269328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Verbindungsstelle 2"/>
          <p:cNvSpPr/>
          <p:nvPr userDrawn="1"/>
        </p:nvSpPr>
        <p:spPr>
          <a:xfrm rot="5400000" flipV="1">
            <a:off x="8000757" y="3441149"/>
            <a:ext cx="1138238" cy="1128225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6282424" cy="96436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6282424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pic>
        <p:nvPicPr>
          <p:cNvPr id="11" name="Bild 21" descr="Sana-Logo-weiss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79" y="0"/>
            <a:ext cx="1713121" cy="171312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8" name="Rechteck 27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4" name="Gruppieren 23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30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 (f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erbindungsstelle 2"/>
          <p:cNvSpPr/>
          <p:nvPr userDrawn="1"/>
        </p:nvSpPr>
        <p:spPr>
          <a:xfrm>
            <a:off x="3429000" y="1145736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Verbindungsstelle 2"/>
          <p:cNvSpPr/>
          <p:nvPr userDrawn="1"/>
        </p:nvSpPr>
        <p:spPr>
          <a:xfrm flipV="1">
            <a:off x="4572000" y="3431953"/>
            <a:ext cx="2281238" cy="2285427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4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Verbindungsstelle 2"/>
          <p:cNvSpPr/>
          <p:nvPr userDrawn="1"/>
        </p:nvSpPr>
        <p:spPr>
          <a:xfrm flipH="1" flipV="1">
            <a:off x="6853079" y="3431952"/>
            <a:ext cx="2288539" cy="2288539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Verbindungsstelle 2"/>
          <p:cNvSpPr/>
          <p:nvPr userDrawn="1"/>
        </p:nvSpPr>
        <p:spPr>
          <a:xfrm rot="16200000">
            <a:off x="2285190" y="3432986"/>
            <a:ext cx="1149384" cy="1144587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401" y="1416346"/>
            <a:ext cx="6280678" cy="964367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2401" y="2380063"/>
            <a:ext cx="6280678" cy="9648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Untertitelmasters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5672326"/>
            <a:ext cx="3999600" cy="1013025"/>
          </a:xfrm>
        </p:spPr>
        <p:txBody>
          <a:bodyPr/>
          <a:lstStyle>
            <a:lvl1pPr>
              <a:spcBef>
                <a:spcPts val="0"/>
              </a:spcBef>
              <a:defRPr sz="15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2401" y="437918"/>
            <a:ext cx="1524388" cy="709845"/>
          </a:xfrm>
        </p:spPr>
        <p:txBody>
          <a:bodyPr/>
          <a:lstStyle>
            <a:lvl1pPr>
              <a:spcBef>
                <a:spcPts val="0"/>
              </a:spcBef>
              <a:defRPr sz="15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Sana Kliniken</a:t>
            </a:r>
          </a:p>
          <a:p>
            <a:pPr lvl="0"/>
            <a:r>
              <a:rPr lang="de-DE" dirty="0"/>
              <a:t>Zusatz 1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286958" y="439200"/>
            <a:ext cx="2282714" cy="709200"/>
          </a:xfrm>
        </p:spPr>
        <p:txBody>
          <a:bodyPr/>
          <a:lstStyle>
            <a:lvl1pPr>
              <a:spcBef>
                <a:spcPts val="0"/>
              </a:spcBef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Zusatz 2</a:t>
            </a:r>
          </a:p>
          <a:p>
            <a:pPr lvl="0"/>
            <a:r>
              <a:rPr lang="de-DE" dirty="0"/>
              <a:t>Optionale Zeile</a:t>
            </a:r>
          </a:p>
        </p:txBody>
      </p:sp>
      <p:pic>
        <p:nvPicPr>
          <p:cNvPr id="17" name="Bild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98" y="0"/>
            <a:ext cx="1713121" cy="1713121"/>
          </a:xfrm>
          <a:prstGeom prst="rect">
            <a:avLst/>
          </a:prstGeom>
        </p:spPr>
      </p:pic>
      <p:grpSp>
        <p:nvGrpSpPr>
          <p:cNvPr id="25" name="Gruppieren 24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26" name="Gruppieren 25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31" name="Rechteck 30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Rechteck 31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7" name="Gruppieren 26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8" name="Rechteck 27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5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 (fix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erbindungsstelle 2"/>
          <p:cNvSpPr/>
          <p:nvPr userDrawn="1"/>
        </p:nvSpPr>
        <p:spPr>
          <a:xfrm rot="10800000" flipH="1" flipV="1">
            <a:off x="6788" y="1154550"/>
            <a:ext cx="4565210" cy="4553306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bg2"/>
          </a:solidFill>
          <a:ln w="19050" cmpd="sng">
            <a:solidFill>
              <a:schemeClr val="accent6">
                <a:alpha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Verbindungsstelle 2"/>
          <p:cNvSpPr/>
          <p:nvPr userDrawn="1"/>
        </p:nvSpPr>
        <p:spPr>
          <a:xfrm rot="10800000">
            <a:off x="4571999" y="1154549"/>
            <a:ext cx="4562955" cy="4555689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solidFill>
            <a:schemeClr val="bg2"/>
          </a:solidFill>
          <a:ln w="19050" cmpd="sng">
            <a:solidFill>
              <a:schemeClr val="accent2">
                <a:alpha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1994400"/>
            <a:ext cx="7425425" cy="4055535"/>
          </a:xfrm>
        </p:spPr>
        <p:txBody>
          <a:bodyPr/>
          <a:lstStyle>
            <a:lvl1pPr marL="360000" indent="-360000">
              <a:spcBef>
                <a:spcPts val="864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bearbeiten, erste Ebene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571601" y="1045069"/>
            <a:ext cx="742622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Agenda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8" name="Gruppieren 17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3" name="Rechteck 22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9" name="Gruppieren 18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56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 (fix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3"/>
          <p:cNvSpPr/>
          <p:nvPr userDrawn="1"/>
        </p:nvSpPr>
        <p:spPr bwMode="auto">
          <a:xfrm rot="16200000">
            <a:off x="581626" y="2860483"/>
            <a:ext cx="2269153" cy="1144363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Verbindungsstelle 2"/>
          <p:cNvSpPr/>
          <p:nvPr userDrawn="1"/>
        </p:nvSpPr>
        <p:spPr>
          <a:xfrm rot="10800000" flipV="1">
            <a:off x="2288380" y="3436144"/>
            <a:ext cx="3420777" cy="3414712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Verbindungsstelle 2"/>
          <p:cNvSpPr/>
          <p:nvPr userDrawn="1"/>
        </p:nvSpPr>
        <p:spPr>
          <a:xfrm rot="10800000" flipH="1">
            <a:off x="1155338" y="9241"/>
            <a:ext cx="2264137" cy="2271996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1994400"/>
            <a:ext cx="7425425" cy="4055535"/>
          </a:xfrm>
        </p:spPr>
        <p:txBody>
          <a:bodyPr/>
          <a:lstStyle>
            <a:lvl1pPr marL="360000" indent="-360000">
              <a:spcBef>
                <a:spcPts val="864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bearbeiten, erste Ebene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71601" y="1045069"/>
            <a:ext cx="742622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Agenda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7" name="Gruppieren 16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2" name="Rechteck 21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9" name="Rechteck 18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4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 (fix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00" y="1994400"/>
            <a:ext cx="7425425" cy="4055535"/>
          </a:xfrm>
        </p:spPr>
        <p:txBody>
          <a:bodyPr/>
          <a:lstStyle>
            <a:lvl1pPr marL="360000" indent="-360000">
              <a:spcBef>
                <a:spcPts val="864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Textmasterformat bearbeiten, erste Ebene</a:t>
            </a:r>
          </a:p>
        </p:txBody>
      </p:sp>
      <p:sp>
        <p:nvSpPr>
          <p:cNvPr id="12" name="Rechteck 3"/>
          <p:cNvSpPr/>
          <p:nvPr userDrawn="1"/>
        </p:nvSpPr>
        <p:spPr bwMode="auto">
          <a:xfrm rot="10800000">
            <a:off x="5197" y="3421856"/>
            <a:ext cx="4557277" cy="2291144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Verbindungsstelle 2"/>
          <p:cNvSpPr/>
          <p:nvPr userDrawn="1"/>
        </p:nvSpPr>
        <p:spPr>
          <a:xfrm rot="10800000">
            <a:off x="5703301" y="3420048"/>
            <a:ext cx="1142427" cy="1142427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Rechteck 3"/>
          <p:cNvSpPr/>
          <p:nvPr userDrawn="1"/>
        </p:nvSpPr>
        <p:spPr bwMode="auto">
          <a:xfrm rot="10800000">
            <a:off x="4579144" y="4583906"/>
            <a:ext cx="4555330" cy="2263408"/>
          </a:xfrm>
          <a:custGeom>
            <a:avLst/>
            <a:gdLst/>
            <a:ahLst/>
            <a:cxnLst/>
            <a:rect l="l" t="t" r="r" b="b"/>
            <a:pathLst>
              <a:path w="2285818" h="1141200">
                <a:moveTo>
                  <a:pt x="1142909" y="0"/>
                </a:moveTo>
                <a:cubicBezTo>
                  <a:pt x="1734716" y="0"/>
                  <a:pt x="2221475" y="449771"/>
                  <a:pt x="2280008" y="1026135"/>
                </a:cubicBezTo>
                <a:lnTo>
                  <a:pt x="2285818" y="1141200"/>
                </a:lnTo>
                <a:lnTo>
                  <a:pt x="0" y="1141200"/>
                </a:lnTo>
                <a:lnTo>
                  <a:pt x="5810" y="1026135"/>
                </a:lnTo>
                <a:cubicBezTo>
                  <a:pt x="64343" y="449771"/>
                  <a:pt x="551102" y="0"/>
                  <a:pt x="1142909" y="0"/>
                </a:cubicBezTo>
                <a:close/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Verbindungsstelle 2"/>
          <p:cNvSpPr/>
          <p:nvPr userDrawn="1"/>
        </p:nvSpPr>
        <p:spPr>
          <a:xfrm rot="16200000" flipH="1">
            <a:off x="14940" y="1160321"/>
            <a:ext cx="2253741" cy="2269330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Verbindungsstelle 2"/>
          <p:cNvSpPr/>
          <p:nvPr userDrawn="1"/>
        </p:nvSpPr>
        <p:spPr>
          <a:xfrm rot="5400000" flipV="1">
            <a:off x="2295799" y="11907"/>
            <a:ext cx="3408204" cy="3408204"/>
          </a:xfrm>
          <a:custGeom>
            <a:avLst/>
            <a:gdLst/>
            <a:ahLst/>
            <a:cxnLst/>
            <a:rect l="l" t="t" r="r" b="b"/>
            <a:pathLst>
              <a:path w="1149384" h="1139160">
                <a:moveTo>
                  <a:pt x="1149384" y="0"/>
                </a:moveTo>
                <a:lnTo>
                  <a:pt x="1149384" y="1139160"/>
                </a:lnTo>
                <a:lnTo>
                  <a:pt x="0" y="1139160"/>
                </a:lnTo>
                <a:lnTo>
                  <a:pt x="4671" y="1040500"/>
                </a:lnTo>
                <a:cubicBezTo>
                  <a:pt x="56554" y="495399"/>
                  <a:pt x="488624" y="61148"/>
                  <a:pt x="1032734" y="5890"/>
                </a:cubicBezTo>
                <a:close/>
              </a:path>
            </a:pathLst>
          </a:custGeom>
          <a:noFill/>
          <a:ln w="190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71601" y="1045069"/>
            <a:ext cx="7426224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chemeClr val="tx2"/>
                </a:solidFill>
              </a:rPr>
              <a:t>Agenda</a:t>
            </a: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24" name="Rechteck 23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hteck 24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0" name="Gruppieren 19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7430318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0682" y="1522830"/>
            <a:ext cx="7430318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07635" y="6572936"/>
            <a:ext cx="2471238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2400" y="6572936"/>
            <a:ext cx="38217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13F5902-F84C-417F-B64C-A8D50E2D9F7A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4" name="Gruppieren 93"/>
          <p:cNvGrpSpPr/>
          <p:nvPr/>
        </p:nvGrpSpPr>
        <p:grpSpPr>
          <a:xfrm>
            <a:off x="0" y="-198000"/>
            <a:ext cx="9360000" cy="7059600"/>
            <a:chOff x="0" y="-198000"/>
            <a:chExt cx="9360000" cy="7059600"/>
          </a:xfrm>
        </p:grpSpPr>
        <p:grpSp>
          <p:nvGrpSpPr>
            <p:cNvPr id="39" name="Gruppieren 38"/>
            <p:cNvGrpSpPr/>
            <p:nvPr userDrawn="1"/>
          </p:nvGrpSpPr>
          <p:grpSpPr>
            <a:xfrm>
              <a:off x="0" y="-198000"/>
              <a:ext cx="7999308" cy="180000"/>
              <a:chOff x="0" y="0"/>
              <a:chExt cx="7999308" cy="180000"/>
            </a:xfrm>
          </p:grpSpPr>
          <p:sp>
            <p:nvSpPr>
              <p:cNvPr id="14" name="Rechteck 13"/>
              <p:cNvSpPr/>
              <p:nvPr/>
            </p:nvSpPr>
            <p:spPr bwMode="auto">
              <a:xfrm>
                <a:off x="0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 bwMode="auto">
              <a:xfrm>
                <a:off x="2284836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4569672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6854508" y="0"/>
                <a:ext cx="1144800" cy="1800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uppieren 37"/>
            <p:cNvGrpSpPr/>
            <p:nvPr userDrawn="1"/>
          </p:nvGrpSpPr>
          <p:grpSpPr>
            <a:xfrm>
              <a:off x="9180000" y="1144800"/>
              <a:ext cx="180000" cy="5716800"/>
              <a:chOff x="7996925" y="1144800"/>
              <a:chExt cx="180000" cy="5716800"/>
            </a:xfrm>
          </p:grpSpPr>
          <p:sp>
            <p:nvSpPr>
              <p:cNvPr id="18" name="Rechteck 17"/>
              <p:cNvSpPr/>
              <p:nvPr/>
            </p:nvSpPr>
            <p:spPr bwMode="auto">
              <a:xfrm>
                <a:off x="7996925" y="1144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7996925" y="3430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 bwMode="auto">
              <a:xfrm>
                <a:off x="7996925" y="5716800"/>
                <a:ext cx="180000" cy="114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65" name="Picture 7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44137" y="6572936"/>
            <a:ext cx="573064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E7F53E4-DA57-1B49-B443-53D922FF5D4B}" type="datetime1">
              <a:rPr lang="de-DE" smtClean="0"/>
              <a:t>29.07.2023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11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5" r:id="rId4"/>
    <p:sldLayoutId id="2147483662" r:id="rId5"/>
    <p:sldLayoutId id="2147483663" r:id="rId6"/>
    <p:sldLayoutId id="2147483650" r:id="rId7"/>
    <p:sldLayoutId id="2147483665" r:id="rId8"/>
    <p:sldLayoutId id="2147483666" r:id="rId9"/>
    <p:sldLayoutId id="2147483651" r:id="rId10"/>
    <p:sldLayoutId id="2147483667" r:id="rId11"/>
    <p:sldLayoutId id="2147483668" r:id="rId12"/>
    <p:sldLayoutId id="2147483669" r:id="rId13"/>
    <p:sldLayoutId id="2147483664" r:id="rId14"/>
    <p:sldLayoutId id="2147483652" r:id="rId15"/>
    <p:sldLayoutId id="2147483670" r:id="rId16"/>
    <p:sldLayoutId id="2147483676" r:id="rId17"/>
    <p:sldLayoutId id="2147483655" r:id="rId18"/>
    <p:sldLayoutId id="2147483671" r:id="rId19"/>
    <p:sldLayoutId id="2147483677" r:id="rId20"/>
    <p:sldLayoutId id="2147483654" r:id="rId21"/>
    <p:sldLayoutId id="2147483672" r:id="rId22"/>
    <p:sldLayoutId id="2147483673" r:id="rId23"/>
    <p:sldLayoutId id="2147483674" r:id="rId2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576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0800" indent="-190800" algn="l" defTabSz="914400" rtl="0" eaLnBrk="1" latinLnBrk="0" hangingPunct="1">
        <a:spcBef>
          <a:spcPts val="57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81600" indent="-190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576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7430318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0682" y="1522830"/>
            <a:ext cx="7430318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07635" y="6572936"/>
            <a:ext cx="2471238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2400" y="6572936"/>
            <a:ext cx="38217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13F5902-F84C-417F-B64C-A8D50E2D9F7A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0" y="-198000"/>
            <a:ext cx="7999308" cy="180000"/>
            <a:chOff x="0" y="0"/>
            <a:chExt cx="7999308" cy="180000"/>
          </a:xfrm>
        </p:grpSpPr>
        <p:sp>
          <p:nvSpPr>
            <p:cNvPr id="14" name="Rechteck 13"/>
            <p:cNvSpPr/>
            <p:nvPr/>
          </p:nvSpPr>
          <p:spPr bwMode="auto">
            <a:xfrm>
              <a:off x="0" y="0"/>
              <a:ext cx="1144800" cy="1800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284836" y="0"/>
              <a:ext cx="1144800" cy="1800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4569672" y="0"/>
              <a:ext cx="1144800" cy="1800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854508" y="0"/>
              <a:ext cx="1144800" cy="1800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180000" y="1144800"/>
            <a:ext cx="180000" cy="5716800"/>
            <a:chOff x="7996925" y="1144800"/>
            <a:chExt cx="180000" cy="5716800"/>
          </a:xfrm>
        </p:grpSpPr>
        <p:sp>
          <p:nvSpPr>
            <p:cNvPr id="18" name="Rechteck 17"/>
            <p:cNvSpPr/>
            <p:nvPr/>
          </p:nvSpPr>
          <p:spPr bwMode="auto">
            <a:xfrm>
              <a:off x="7996925" y="1144800"/>
              <a:ext cx="180000" cy="11448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7996925" y="3430800"/>
              <a:ext cx="180000" cy="11448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7996925" y="5716800"/>
              <a:ext cx="180000" cy="1144800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5" name="Picture 7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651" y="0"/>
            <a:ext cx="572349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44137" y="6572936"/>
            <a:ext cx="573064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613D905-51B4-E141-A526-2E315C909B77}" type="datetime1">
              <a:rPr lang="de-DE" smtClean="0"/>
              <a:t>29.07.2023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0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93" r:id="rId8"/>
    <p:sldLayoutId id="2147483696" r:id="rId9"/>
    <p:sldLayoutId id="2147483697" r:id="rId10"/>
    <p:sldLayoutId id="2147483700" r:id="rId11"/>
    <p:sldLayoutId id="2147483701" r:id="rId12"/>
    <p:sldLayoutId id="2147483702" r:id="rId13"/>
    <p:sldLayoutId id="2147483703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576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0800" indent="-190800" algn="l" defTabSz="914400" rtl="0" eaLnBrk="1" latinLnBrk="0" hangingPunct="1">
        <a:spcBef>
          <a:spcPts val="57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81600" indent="-190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576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15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22" Type="http://schemas.openxmlformats.org/officeDocument/2006/relationships/image" Target="../media/image69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15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22" Type="http://schemas.openxmlformats.org/officeDocument/2006/relationships/image" Target="../media/image69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15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22" Type="http://schemas.openxmlformats.org/officeDocument/2006/relationships/image" Target="../media/image69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15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22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microsoft.com/office/2007/relationships/hdphoto" Target="../media/hdphoto3.wdp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31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9" Type="http://schemas.openxmlformats.org/officeDocument/2006/relationships/image" Target="../media/image15.png"/><Relationship Id="rId22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microsoft.com/office/2007/relationships/hdphoto" Target="../media/hdphoto3.wdp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31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9" Type="http://schemas.openxmlformats.org/officeDocument/2006/relationships/image" Target="../media/image15.png"/><Relationship Id="rId22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7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openxmlformats.org/officeDocument/2006/relationships/image" Target="../media/image27.svg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59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5" Type="http://schemas.openxmlformats.org/officeDocument/2006/relationships/image" Target="../media/image53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9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microsoft.com/office/2007/relationships/hdphoto" Target="../media/hdphoto3.wdp"/><Relationship Id="rId21" Type="http://schemas.openxmlformats.org/officeDocument/2006/relationships/image" Target="../media/image21.png"/><Relationship Id="rId12" Type="http://schemas.openxmlformats.org/officeDocument/2006/relationships/image" Target="../media/image59.svg"/><Relationship Id="rId25" Type="http://schemas.openxmlformats.org/officeDocument/2006/relationships/image" Target="../media/image23.png"/><Relationship Id="rId2" Type="http://schemas.openxmlformats.org/officeDocument/2006/relationships/image" Target="../media/image31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9" Type="http://schemas.openxmlformats.org/officeDocument/2006/relationships/image" Target="../media/image15.png"/><Relationship Id="rId22" Type="http://schemas.openxmlformats.org/officeDocument/2006/relationships/image" Target="../media/image69.svg"/><Relationship Id="rId27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1.svg"/><Relationship Id="rId18" Type="http://schemas.openxmlformats.org/officeDocument/2006/relationships/image" Target="../media/image20.png"/><Relationship Id="rId3" Type="http://schemas.openxmlformats.org/officeDocument/2006/relationships/image" Target="../media/image27.svg"/><Relationship Id="rId21" Type="http://schemas.openxmlformats.org/officeDocument/2006/relationships/image" Target="../media/image69.svg"/><Relationship Id="rId7" Type="http://schemas.openxmlformats.org/officeDocument/2006/relationships/image" Target="../media/image55.svg"/><Relationship Id="rId12" Type="http://schemas.openxmlformats.org/officeDocument/2006/relationships/image" Target="../media/image17.png"/><Relationship Id="rId17" Type="http://schemas.openxmlformats.org/officeDocument/2006/relationships/image" Target="../media/image65.svg"/><Relationship Id="rId25" Type="http://schemas.openxmlformats.org/officeDocument/2006/relationships/image" Target="../media/image73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59.svg"/><Relationship Id="rId24" Type="http://schemas.openxmlformats.org/officeDocument/2006/relationships/image" Target="../media/image23.png"/><Relationship Id="rId5" Type="http://schemas.openxmlformats.org/officeDocument/2006/relationships/image" Target="../media/image53.svg"/><Relationship Id="rId15" Type="http://schemas.openxmlformats.org/officeDocument/2006/relationships/image" Target="../media/image63.svg"/><Relationship Id="rId23" Type="http://schemas.openxmlformats.org/officeDocument/2006/relationships/image" Target="../media/image71.svg"/><Relationship Id="rId10" Type="http://schemas.openxmlformats.org/officeDocument/2006/relationships/image" Target="../media/image16.png"/><Relationship Id="rId19" Type="http://schemas.openxmlformats.org/officeDocument/2006/relationships/image" Target="../media/image67.svg"/><Relationship Id="rId4" Type="http://schemas.openxmlformats.org/officeDocument/2006/relationships/image" Target="../media/image13.png"/><Relationship Id="rId9" Type="http://schemas.openxmlformats.org/officeDocument/2006/relationships/image" Target="../media/image57.svg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7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openxmlformats.org/officeDocument/2006/relationships/image" Target="../media/image27.svg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59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5" Type="http://schemas.openxmlformats.org/officeDocument/2006/relationships/image" Target="../media/image53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7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openxmlformats.org/officeDocument/2006/relationships/image" Target="../media/image27.svg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59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5" Type="http://schemas.openxmlformats.org/officeDocument/2006/relationships/image" Target="../media/image53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7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openxmlformats.org/officeDocument/2006/relationships/image" Target="../media/image27.svg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59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5" Type="http://schemas.openxmlformats.org/officeDocument/2006/relationships/image" Target="../media/image53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7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openxmlformats.org/officeDocument/2006/relationships/image" Target="../media/image27.svg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59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5" Type="http://schemas.openxmlformats.org/officeDocument/2006/relationships/image" Target="../media/image53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7.png"/><Relationship Id="rId18" Type="http://schemas.openxmlformats.org/officeDocument/2006/relationships/image" Target="../media/image65.svg"/><Relationship Id="rId26" Type="http://schemas.openxmlformats.org/officeDocument/2006/relationships/image" Target="../media/image73.svg"/><Relationship Id="rId3" Type="http://schemas.openxmlformats.org/officeDocument/2006/relationships/image" Target="../media/image27.svg"/><Relationship Id="rId21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image" Target="../media/image59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24" Type="http://schemas.openxmlformats.org/officeDocument/2006/relationships/image" Target="../media/image71.svg"/><Relationship Id="rId5" Type="http://schemas.openxmlformats.org/officeDocument/2006/relationships/image" Target="../media/image53.sv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57.sv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r="11173"/>
          <a:stretch>
            <a:fillRect/>
          </a:stretch>
        </p:blipFill>
        <p:spPr>
          <a:xfrm>
            <a:off x="-12744" y="0"/>
            <a:ext cx="918051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352" y="2567947"/>
            <a:ext cx="8571600" cy="964367"/>
          </a:xfrm>
        </p:spPr>
        <p:txBody>
          <a:bodyPr/>
          <a:lstStyle/>
          <a:p>
            <a:r>
              <a:rPr lang="de-DE" sz="4400" dirty="0">
                <a:solidFill>
                  <a:schemeClr val="accent6"/>
                </a:solidFill>
              </a:rPr>
              <a:t>Infoabend für werdende Eltern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280678" cy="964800"/>
          </a:xfrm>
        </p:spPr>
        <p:txBody>
          <a:bodyPr/>
          <a:lstStyle/>
          <a:p>
            <a:r>
              <a:rPr lang="de-DE" sz="4400" dirty="0">
                <a:solidFill>
                  <a:schemeClr val="accent6"/>
                </a:solidFill>
              </a:rPr>
              <a:t>„Rund um die Geburt“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72400" y="5672326"/>
            <a:ext cx="4431648" cy="1013025"/>
          </a:xfrm>
        </p:spPr>
        <p:txBody>
          <a:bodyPr/>
          <a:lstStyle/>
          <a:p>
            <a:r>
              <a:rPr lang="de-DE" sz="1800" b="1" dirty="0">
                <a:solidFill>
                  <a:schemeClr val="accent6"/>
                </a:solidFill>
              </a:rPr>
              <a:t>Gynäkologisch-Geburtshilfliches Team</a:t>
            </a:r>
          </a:p>
          <a:p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012160" y="260648"/>
            <a:ext cx="2559440" cy="648072"/>
          </a:xfrm>
        </p:spPr>
        <p:txBody>
          <a:bodyPr/>
          <a:lstStyle/>
          <a:p>
            <a:r>
              <a:rPr lang="de-DE" sz="1800" dirty="0">
                <a:solidFill>
                  <a:schemeClr val="accent6"/>
                </a:solidFill>
              </a:rPr>
              <a:t>Sana Kliniken</a:t>
            </a:r>
          </a:p>
          <a:p>
            <a:r>
              <a:rPr lang="de-DE" sz="1800" dirty="0">
                <a:solidFill>
                  <a:schemeClr val="accent6"/>
                </a:solidFill>
              </a:rPr>
              <a:t>Krankenhaus Cham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79" y="-99392"/>
            <a:ext cx="1064841" cy="106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430318" cy="535667"/>
          </a:xfrm>
        </p:spPr>
        <p:txBody>
          <a:bodyPr/>
          <a:lstStyle/>
          <a:p>
            <a:r>
              <a:rPr lang="de-DE" dirty="0"/>
              <a:t>Eine Möglichkeit: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2497-39E3-0744-8683-87708824B7A8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10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 b="4013"/>
          <a:stretch/>
        </p:blipFill>
        <p:spPr bwMode="auto">
          <a:xfrm>
            <a:off x="2843808" y="260648"/>
            <a:ext cx="5596345" cy="644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7430318" cy="535667"/>
          </a:xfrm>
        </p:spPr>
        <p:txBody>
          <a:bodyPr/>
          <a:lstStyle/>
          <a:p>
            <a:r>
              <a:rPr lang="de-DE" dirty="0"/>
              <a:t>Wenn es im Bauch zu gemütlich </a:t>
            </a:r>
            <a:r>
              <a:rPr lang="de-DE" dirty="0" smtClean="0"/>
              <a:t>ist...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EC8B-192B-1F41-BD53-46B35540E0D8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EFF951E4-E6D7-BBC6-A3D9-66D1CFC71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400112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7829EBB2-E872-BE4B-FCB9-52E61B343DA8}"/>
              </a:ext>
            </a:extLst>
          </p:cNvPr>
          <p:cNvSpPr txBox="1"/>
          <p:nvPr/>
        </p:nvSpPr>
        <p:spPr>
          <a:xfrm>
            <a:off x="1331640" y="220486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...Einleitung</a:t>
            </a:r>
            <a:endParaRPr lang="de-DE" sz="2800" b="1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99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7430318" cy="535667"/>
          </a:xfrm>
        </p:spPr>
        <p:txBody>
          <a:bodyPr/>
          <a:lstStyle/>
          <a:p>
            <a:r>
              <a:rPr lang="de-DE" dirty="0"/>
              <a:t>Geplanter Kaiserschnitt (</a:t>
            </a:r>
            <a:r>
              <a:rPr lang="de-DE" dirty="0" err="1"/>
              <a:t>Sectio</a:t>
            </a:r>
            <a:r>
              <a:rPr lang="de-DE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0D50-C887-514F-8978-EAA176F0EBE9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12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95536" y="1412776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Indikation, Untersuchung und Aufklärung durch Arzt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Spinal- Anästhesie 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/>
              <a:t>Aufklärung durch Arzt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Organisation durch das Gynäkologische Sekretariat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 OP Tag zuerst Vorstellung auf Station, 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anschließend </a:t>
            </a:r>
            <a:r>
              <a:rPr lang="de-DE" dirty="0"/>
              <a:t>Betreuung im Kreißsaal 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Bonding im OP Saal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Begleitperson darf mit in den OP</a:t>
            </a:r>
          </a:p>
          <a:p>
            <a:endParaRPr lang="de-DE" dirty="0"/>
          </a:p>
          <a:p>
            <a:endParaRPr lang="de-DE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de-DE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3"/>
          <a:stretch/>
        </p:blipFill>
        <p:spPr bwMode="auto">
          <a:xfrm>
            <a:off x="5292080" y="2924944"/>
            <a:ext cx="3661571" cy="3103309"/>
          </a:xfrm>
          <a:prstGeom prst="ellipse">
            <a:avLst/>
          </a:prstGeom>
          <a:ln w="1587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7430318" cy="535667"/>
          </a:xfrm>
        </p:spPr>
        <p:txBody>
          <a:bodyPr/>
          <a:lstStyle/>
          <a:p>
            <a:r>
              <a:rPr lang="de-DE" dirty="0"/>
              <a:t>Zum guten </a:t>
            </a:r>
            <a:r>
              <a:rPr lang="de-DE" dirty="0" smtClean="0"/>
              <a:t>Schluss...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924" y="1742081"/>
            <a:ext cx="7430318" cy="4525963"/>
          </a:xfrm>
        </p:spPr>
        <p:txBody>
          <a:bodyPr/>
          <a:lstStyle/>
          <a:p>
            <a:r>
              <a:rPr lang="de-DE" dirty="0"/>
              <a:t>Die Begleitperson, die Sie mitgebracht haben, unterstützt Sie ganz </a:t>
            </a:r>
            <a:r>
              <a:rPr lang="de-DE" dirty="0" smtClean="0"/>
              <a:t>individuell.</a:t>
            </a:r>
          </a:p>
          <a:p>
            <a:r>
              <a:rPr lang="de-DE" dirty="0"/>
              <a:t>G</a:t>
            </a:r>
            <a:r>
              <a:rPr lang="de-DE" dirty="0" smtClean="0"/>
              <a:t>erne dürfen Getränke und Essen mitgebracht werden, damit Sie und Ihre Begleitung gestärkt sind für die Geburt. 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ES </a:t>
            </a:r>
            <a:r>
              <a:rPr lang="de-DE" dirty="0" smtClean="0"/>
              <a:t>ist vollbracht! Juhu! Jetzt wird </a:t>
            </a:r>
            <a:r>
              <a:rPr lang="de-DE" dirty="0"/>
              <a:t>gefeiert!</a:t>
            </a:r>
          </a:p>
          <a:p>
            <a:r>
              <a:rPr lang="de-DE" dirty="0"/>
              <a:t>Wenn Ihr Baby geboren ist wird erst mal ausgiebig gekuschelt! </a:t>
            </a:r>
          </a:p>
          <a:p>
            <a:r>
              <a:rPr lang="de-DE" dirty="0"/>
              <a:t>BONDING steht an erster Stelle! </a:t>
            </a:r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/>
              <a:t>eine gute Milchbildung und eine sichere </a:t>
            </a:r>
            <a:r>
              <a:rPr lang="de-DE" dirty="0" smtClean="0"/>
              <a:t>Bindung!</a:t>
            </a:r>
            <a:endParaRPr lang="de-DE" dirty="0"/>
          </a:p>
          <a:p>
            <a:endParaRPr lang="de-DE" dirty="0"/>
          </a:p>
          <a:p>
            <a:r>
              <a:rPr lang="de-DE" b="1" i="1" dirty="0"/>
              <a:t>„</a:t>
            </a:r>
            <a:r>
              <a:rPr lang="de-DE" b="1" i="1" dirty="0" err="1"/>
              <a:t>Bonding</a:t>
            </a:r>
            <a:r>
              <a:rPr lang="de-DE" b="1" i="1" dirty="0"/>
              <a:t> bezeichnet das emotionale Band zwischen </a:t>
            </a:r>
            <a:endParaRPr lang="de-DE" b="1" i="1" dirty="0" smtClean="0"/>
          </a:p>
          <a:p>
            <a:r>
              <a:rPr lang="de-DE" b="1" i="1" dirty="0" smtClean="0"/>
              <a:t>dem </a:t>
            </a:r>
            <a:r>
              <a:rPr lang="de-DE" b="1" i="1" dirty="0"/>
              <a:t>Kind und seinen Eltern. Es ist die erste Beziehung, </a:t>
            </a:r>
            <a:endParaRPr lang="de-DE" b="1" i="1" dirty="0" smtClean="0"/>
          </a:p>
          <a:p>
            <a:r>
              <a:rPr lang="de-DE" b="1" i="1" dirty="0" smtClean="0"/>
              <a:t>auf </a:t>
            </a:r>
            <a:r>
              <a:rPr lang="de-DE" b="1" i="1" dirty="0"/>
              <a:t>die sich ein neugeborenes Kind einlässt.“ (Lang, 2009:1)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E5EE-E6A2-C94B-9B75-D681989ECCF6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40202" y="1024181"/>
            <a:ext cx="7430318" cy="5356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...Begleitperson</a:t>
            </a:r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1560" y="2564904"/>
            <a:ext cx="7430318" cy="5356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...</a:t>
            </a:r>
            <a:r>
              <a:rPr lang="de-DE" dirty="0" err="1" smtClean="0"/>
              <a:t>Bonding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736305" cy="200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14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251520" y="957156"/>
            <a:ext cx="7937077" cy="3283804"/>
            <a:chOff x="110637" y="1039879"/>
            <a:chExt cx="7937077" cy="3283804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10637" y="138322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</p:spTree>
    <p:extLst>
      <p:ext uri="{BB962C8B-B14F-4D97-AF65-F5344CB8AC3E}">
        <p14:creationId xmlns:p14="http://schemas.microsoft.com/office/powerpoint/2010/main" val="32076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15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276178" y="957156"/>
            <a:ext cx="7912419" cy="3283804"/>
            <a:chOff x="135295" y="1039879"/>
            <a:chExt cx="7912419" cy="3283804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3529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xmlns="" id="{BE44416F-11CC-454D-C7C9-49A07DAFF53E}"/>
              </a:ext>
            </a:extLst>
          </p:cNvPr>
          <p:cNvSpPr/>
          <p:nvPr/>
        </p:nvSpPr>
        <p:spPr>
          <a:xfrm>
            <a:off x="2460112" y="1238475"/>
            <a:ext cx="2063574" cy="2478557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  <a:solidFill>
            <a:srgbClr val="00416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8 Zweibettzimmer, ein Kinderzimmer mit Wickeleinheiten und Phototherapie, einer Stillecke und einem Frühstücksraum oder Aufenthaltsraum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16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276178" y="957156"/>
            <a:ext cx="7902290" cy="3283804"/>
            <a:chOff x="145424" y="1039879"/>
            <a:chExt cx="7902290" cy="3283804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5577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 smtClean="0"/>
                <a:t>Papa´s</a:t>
              </a:r>
              <a:r>
                <a:rPr lang="de-DE" sz="1600" dirty="0" smtClean="0"/>
                <a:t> und Geschwisterkinder</a:t>
              </a:r>
              <a:r>
                <a:rPr lang="de-DE" sz="1600" dirty="0"/>
                <a:t> </a:t>
              </a:r>
              <a:r>
                <a:rPr lang="de-DE" sz="1600" dirty="0" smtClean="0"/>
                <a:t>willkommen</a:t>
              </a:r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45424" y="135148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xmlns="" id="{BE44416F-11CC-454D-C7C9-49A07DAFF53E}"/>
              </a:ext>
            </a:extLst>
          </p:cNvPr>
          <p:cNvSpPr/>
          <p:nvPr/>
        </p:nvSpPr>
        <p:spPr>
          <a:xfrm>
            <a:off x="2460112" y="1238475"/>
            <a:ext cx="2063574" cy="2478557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  <a:solidFill>
            <a:srgbClr val="00416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8 Zweibettzimmer, ein Kinderzimmer mit Wickeleinheiten und Phototherapie, einer Stillecke und einem Frühstücksraum oder Aufenthaltsraum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17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276178" y="957156"/>
            <a:ext cx="8509507" cy="3283804"/>
            <a:chOff x="145424" y="1039879"/>
            <a:chExt cx="8509507" cy="3283804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5577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 smtClean="0"/>
                <a:t>Papa´s</a:t>
              </a:r>
              <a:r>
                <a:rPr lang="de-DE" sz="1600" dirty="0" smtClean="0"/>
                <a:t> und Geschwisterkinder</a:t>
              </a:r>
              <a:r>
                <a:rPr lang="de-DE" sz="1600" dirty="0"/>
                <a:t> </a:t>
              </a:r>
              <a:r>
                <a:rPr lang="de-DE" sz="1600" dirty="0" smtClean="0"/>
                <a:t>willkommen</a:t>
              </a:r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6591357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Ein erfahrenes Team </a:t>
              </a:r>
              <a:r>
                <a:rPr lang="de-DE" sz="1100" dirty="0" smtClean="0"/>
                <a:t>steht Ihnen mit Rat und Tat zur Seite und unterstützt Sie</a:t>
              </a:r>
              <a:r>
                <a:rPr lang="de-DE" sz="1100" kern="1200" dirty="0" smtClean="0"/>
                <a:t> bei der Versorgung </a:t>
              </a:r>
              <a:r>
                <a:rPr lang="de-DE" sz="1100" dirty="0" smtClean="0"/>
                <a:t>I</a:t>
              </a:r>
              <a:r>
                <a:rPr lang="de-DE" sz="1100" kern="1200" dirty="0" smtClean="0"/>
                <a:t>hres Babys…..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  </a:t>
              </a:r>
              <a:endParaRPr lang="de-DE" sz="1100" kern="1200" dirty="0"/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45424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xmlns="" id="{BE44416F-11CC-454D-C7C9-49A07DAFF53E}"/>
              </a:ext>
            </a:extLst>
          </p:cNvPr>
          <p:cNvSpPr/>
          <p:nvPr/>
        </p:nvSpPr>
        <p:spPr>
          <a:xfrm>
            <a:off x="2460112" y="1238475"/>
            <a:ext cx="2063574" cy="2478557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  <a:solidFill>
            <a:srgbClr val="00416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8 Zweibettzimmer, ein Kinderzimmer mit Wickeleinheiten und Phototherapie, einer Stillecke und einem Frühstücksraum oder Aufenthaltsraum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18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276178" y="957156"/>
            <a:ext cx="8519636" cy="4801787"/>
            <a:chOff x="135295" y="1039879"/>
            <a:chExt cx="8519636" cy="4801787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5577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 smtClean="0"/>
                <a:t>Papa´s</a:t>
              </a:r>
              <a:r>
                <a:rPr lang="de-DE" sz="1600" dirty="0" smtClean="0"/>
                <a:t> und Geschwisterkinder</a:t>
              </a:r>
              <a:r>
                <a:rPr lang="de-DE" sz="1600" dirty="0"/>
                <a:t> </a:t>
              </a:r>
              <a:r>
                <a:rPr lang="de-DE" sz="1600" dirty="0" smtClean="0"/>
                <a:t>willkommen</a:t>
              </a:r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6591357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Ein erfahrenes Team </a:t>
              </a:r>
              <a:r>
                <a:rPr lang="de-DE" sz="1100" dirty="0" smtClean="0"/>
                <a:t>steht Ihnen mit Rat und Tat zur Seite und unterstützt Sie</a:t>
              </a:r>
              <a:r>
                <a:rPr lang="de-DE" sz="1100" kern="1200" dirty="0" smtClean="0"/>
                <a:t> bei der Versorgung </a:t>
              </a:r>
              <a:r>
                <a:rPr lang="de-DE" sz="1100" dirty="0" smtClean="0"/>
                <a:t>I</a:t>
              </a:r>
              <a:r>
                <a:rPr lang="de-DE" sz="1100" kern="1200" dirty="0" smtClean="0"/>
                <a:t>hres Babys…..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  </a:t>
              </a:r>
              <a:endParaRPr lang="de-DE" sz="11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268065" y="3363109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 smtClean="0">
                <a:solidFill>
                  <a:schemeClr val="tx2"/>
                </a:solidFill>
              </a:endParaRP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dirty="0" smtClean="0">
                  <a:solidFill>
                    <a:schemeClr val="tx2"/>
                  </a:solidFill>
                </a:rPr>
                <a:t>24 Std Rooming-In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dirty="0" err="1" smtClean="0">
                  <a:solidFill>
                    <a:schemeClr val="tx2"/>
                  </a:solidFill>
                </a:rPr>
                <a:t>Baby´s</a:t>
              </a:r>
              <a:r>
                <a:rPr lang="de-DE" sz="1400" dirty="0" smtClean="0">
                  <a:solidFill>
                    <a:schemeClr val="tx2"/>
                  </a:solidFill>
                </a:rPr>
                <a:t> sind 24 Std          - Tag und Nacht -           bei der Mama                   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4592" y="3592252"/>
              <a:ext cx="510928" cy="508046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3529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xmlns="" id="{BE44416F-11CC-454D-C7C9-49A07DAFF53E}"/>
              </a:ext>
            </a:extLst>
          </p:cNvPr>
          <p:cNvSpPr/>
          <p:nvPr/>
        </p:nvSpPr>
        <p:spPr>
          <a:xfrm>
            <a:off x="2460112" y="1238475"/>
            <a:ext cx="2063574" cy="2478557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  <a:solidFill>
            <a:srgbClr val="00416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8 Zweibettzimmer, ein Kinderzimmer mit Wickeleinheiten und Phototherapie, einer Stillecke und einem Frühstücksraum oder Aufenthaltsraum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19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276178" y="957156"/>
            <a:ext cx="8519636" cy="4801787"/>
            <a:chOff x="135295" y="1039879"/>
            <a:chExt cx="8519636" cy="4801787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5577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 smtClean="0"/>
                <a:t>Papa´s</a:t>
              </a:r>
              <a:r>
                <a:rPr lang="de-DE" sz="1600" dirty="0" smtClean="0"/>
                <a:t> und Geschwisterkinder</a:t>
              </a:r>
              <a:r>
                <a:rPr lang="de-DE" sz="1600" dirty="0"/>
                <a:t> </a:t>
              </a:r>
              <a:r>
                <a:rPr lang="de-DE" sz="1600" dirty="0" smtClean="0"/>
                <a:t>willkommen</a:t>
              </a:r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xmlns="" id="{0D6E117E-E31F-0170-AE36-CECB9B0EE525}"/>
                </a:ext>
              </a:extLst>
            </p:cNvPr>
            <p:cNvSpPr/>
            <p:nvPr/>
          </p:nvSpPr>
          <p:spPr>
            <a:xfrm>
              <a:off x="3390384" y="3320852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 smtClean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dirty="0" smtClean="0"/>
                <a:t>Wickeleinheit mit nötiger Ausstattung im Patientenzimmer, Beistellbettchen, Stillkissen und Kleidung für Babys </a:t>
              </a:r>
              <a:endParaRPr lang="de-DE" sz="1200" kern="1200" dirty="0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6591357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Ein erfahrenes Team </a:t>
              </a:r>
              <a:r>
                <a:rPr lang="de-DE" sz="1100" dirty="0" smtClean="0"/>
                <a:t>steht Ihnen mit Rat und Tat zur Seite und unterstützt Sie</a:t>
              </a:r>
              <a:r>
                <a:rPr lang="de-DE" sz="1100" kern="1200" dirty="0" smtClean="0"/>
                <a:t> bei der Versorgung </a:t>
              </a:r>
              <a:r>
                <a:rPr lang="de-DE" sz="1100" dirty="0" smtClean="0"/>
                <a:t>I</a:t>
              </a:r>
              <a:r>
                <a:rPr lang="de-DE" sz="1100" kern="1200" dirty="0" smtClean="0"/>
                <a:t>hres Babys…..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  </a:t>
              </a:r>
              <a:endParaRPr lang="de-DE" sz="11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268065" y="3363109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 smtClean="0">
                <a:solidFill>
                  <a:schemeClr val="tx2"/>
                </a:solidFill>
              </a:endParaRP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dirty="0" smtClean="0">
                  <a:solidFill>
                    <a:schemeClr val="tx2"/>
                  </a:solidFill>
                </a:rPr>
                <a:t>24 Std Rooming-In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dirty="0" err="1" smtClean="0">
                  <a:solidFill>
                    <a:schemeClr val="tx2"/>
                  </a:solidFill>
                </a:rPr>
                <a:t>Baby´s</a:t>
              </a:r>
              <a:r>
                <a:rPr lang="de-DE" sz="1400" dirty="0" smtClean="0">
                  <a:solidFill>
                    <a:schemeClr val="tx2"/>
                  </a:solidFill>
                </a:rPr>
                <a:t> sind 24 Std          - Tag und Nacht -           bei der Mama                   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4592" y="3592252"/>
              <a:ext cx="510928" cy="508046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3529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  <p:sp>
        <p:nvSpPr>
          <p:cNvPr id="35" name="Freihandform 34">
            <a:extLst>
              <a:ext uri="{FF2B5EF4-FFF2-40B4-BE49-F238E27FC236}">
                <a16:creationId xmlns:a16="http://schemas.microsoft.com/office/drawing/2014/main" xmlns="" id="{BE44416F-11CC-454D-C7C9-49A07DAFF53E}"/>
              </a:ext>
            </a:extLst>
          </p:cNvPr>
          <p:cNvSpPr/>
          <p:nvPr/>
        </p:nvSpPr>
        <p:spPr>
          <a:xfrm>
            <a:off x="2460112" y="1238475"/>
            <a:ext cx="2063574" cy="2478557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  <a:solidFill>
            <a:srgbClr val="00416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8 Zweibettzimmer, ein Kinderzimmer mit Wickeleinheiten und Phototherapie, einer Stillecke und einem Frühstücksraum oder Aufenthaltsraum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600" dirty="0" smtClean="0"/>
              <a:t>Familienorientierte Begleitung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2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49671" y="1700808"/>
            <a:ext cx="8050721" cy="3302064"/>
            <a:chOff x="49671" y="1700808"/>
            <a:chExt cx="8050721" cy="3302064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92402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/>
                  </a:solidFill>
                </a:rPr>
                <a:t>SIE sind</a:t>
              </a:r>
              <a:br>
                <a:rPr lang="de-DE" sz="2400" dirty="0">
                  <a:solidFill>
                    <a:schemeClr val="tx2"/>
                  </a:solidFill>
                </a:rPr>
              </a:br>
              <a:r>
                <a:rPr lang="de-DE" sz="2400" dirty="0">
                  <a:solidFill>
                    <a:schemeClr val="tx2"/>
                  </a:solidFill>
                </a:rPr>
                <a:t>uns wichtig</a:t>
              </a:r>
              <a:endParaRPr lang="de-DE" sz="2400" kern="1200" dirty="0">
                <a:solidFill>
                  <a:schemeClr val="tx2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816" y="2204864"/>
              <a:ext cx="651723" cy="651723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49671" y="170080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5266"/>
          <a:stretch/>
        </p:blipFill>
        <p:spPr bwMode="auto">
          <a:xfrm>
            <a:off x="539552" y="1988840"/>
            <a:ext cx="1093399" cy="13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2" y="3284984"/>
            <a:ext cx="221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Chefärztin Geburtshilfe/Gynäkologie </a:t>
            </a:r>
          </a:p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Dr. Schrettenbrunner </a:t>
            </a:r>
            <a:endParaRPr lang="de-DE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35" y="387877"/>
            <a:ext cx="7430318" cy="535667"/>
          </a:xfrm>
        </p:spPr>
        <p:txBody>
          <a:bodyPr/>
          <a:lstStyle/>
          <a:p>
            <a:r>
              <a:rPr lang="de-DE" sz="3600" dirty="0"/>
              <a:t>D</a:t>
            </a:r>
            <a:r>
              <a:rPr lang="de-DE" sz="3600" dirty="0" smtClean="0"/>
              <a:t>as erwartet Sie auf Station...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20</a:t>
            </a:fld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348186" y="957156"/>
            <a:ext cx="8447628" cy="4801787"/>
            <a:chOff x="207303" y="1039879"/>
            <a:chExt cx="8447628" cy="4801787"/>
          </a:xfrm>
        </p:grpSpPr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xmlns="" id="{0CE640B8-1DB1-59FB-D57A-83D51CFA0B41}"/>
                </a:ext>
              </a:extLst>
            </p:cNvPr>
            <p:cNvSpPr/>
            <p:nvPr/>
          </p:nvSpPr>
          <p:spPr>
            <a:xfrm>
              <a:off x="5511237" y="3320954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smtClean="0"/>
                <a:t>Frühstücksbuffet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dirty="0" smtClean="0"/>
                <a:t>täglich von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dirty="0" smtClean="0"/>
                <a:t>7.00 – 9.00Uhr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dirty="0" smtClean="0"/>
                <a:t>auf Station im Frühstücksraum</a:t>
              </a:r>
              <a:endParaRPr lang="de-DE" sz="1400" dirty="0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55775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 smtClean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 smtClean="0"/>
                <a:t>Papa´s</a:t>
              </a:r>
              <a:r>
                <a:rPr lang="de-DE" sz="1600" dirty="0" smtClean="0"/>
                <a:t> und Geschwisterkinder</a:t>
              </a:r>
              <a:r>
                <a:rPr lang="de-DE" sz="1600" dirty="0"/>
                <a:t> </a:t>
              </a:r>
              <a:r>
                <a:rPr lang="de-DE" sz="1600" dirty="0" smtClean="0"/>
                <a:t>willkommen</a:t>
              </a:r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xmlns="" id="{0D6E117E-E31F-0170-AE36-CECB9B0EE525}"/>
                </a:ext>
              </a:extLst>
            </p:cNvPr>
            <p:cNvSpPr/>
            <p:nvPr/>
          </p:nvSpPr>
          <p:spPr>
            <a:xfrm>
              <a:off x="3390384" y="3320852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 smtClean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dirty="0" smtClean="0"/>
                <a:t>Wickeleinheit mit nötiger Ausstattung im Patientenzimmer, Beistellbettchen, Stillkissen und Kleidung für Babys </a:t>
              </a:r>
              <a:endParaRPr lang="de-DE" sz="1200" kern="1200" dirty="0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6591357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kern="1200" dirty="0" smtClean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100" dirty="0"/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Ein erfahrenes Team </a:t>
              </a:r>
              <a:r>
                <a:rPr lang="de-DE" sz="1100" dirty="0" smtClean="0"/>
                <a:t>steht Ihnen mit Rat und Tat zur Seite und unterstützt Sie</a:t>
              </a:r>
              <a:r>
                <a:rPr lang="de-DE" sz="1100" kern="1200" dirty="0" smtClean="0"/>
                <a:t> bei der Versorgung </a:t>
              </a:r>
              <a:r>
                <a:rPr lang="de-DE" sz="1100" dirty="0" smtClean="0"/>
                <a:t>I</a:t>
              </a:r>
              <a:r>
                <a:rPr lang="de-DE" sz="1100" kern="1200" dirty="0" smtClean="0"/>
                <a:t>hres Babys…..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  </a:t>
              </a:r>
              <a:endParaRPr lang="de-DE" sz="11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1268065" y="3363109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 smtClean="0">
                <a:solidFill>
                  <a:schemeClr val="tx2"/>
                </a:solidFill>
              </a:endParaRP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dirty="0" smtClean="0">
                  <a:solidFill>
                    <a:schemeClr val="tx2"/>
                  </a:solidFill>
                </a:rPr>
                <a:t>24 Std Rooming-In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dirty="0" err="1" smtClean="0">
                  <a:solidFill>
                    <a:schemeClr val="tx2"/>
                  </a:solidFill>
                </a:rPr>
                <a:t>Baby´s</a:t>
              </a:r>
              <a:r>
                <a:rPr lang="de-DE" sz="1400" dirty="0" smtClean="0">
                  <a:solidFill>
                    <a:schemeClr val="tx2"/>
                  </a:solidFill>
                </a:rPr>
                <a:t> sind 24 Std          - Tag und Nacht -           bei der Mama                   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4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44592" y="3592252"/>
              <a:ext cx="510928" cy="508046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29518" y="1715820"/>
              <a:ext cx="1012670" cy="590128"/>
              <a:chOff x="4774143" y="1077687"/>
              <a:chExt cx="1502229" cy="954525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4143" y="10776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9552" y="1090025"/>
                <a:ext cx="986820" cy="942187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51921" y="3674495"/>
              <a:ext cx="992372" cy="649188"/>
              <a:chOff x="3709298" y="3064753"/>
              <a:chExt cx="1397785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09298" y="30647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341949" y="3088408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7186325" y="1039879"/>
              <a:ext cx="861389" cy="1218228"/>
              <a:chOff x="14585548" y="311917"/>
              <a:chExt cx="1517758" cy="2053087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4585548" y="1418506"/>
                <a:ext cx="914400" cy="914402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4877864" y="311917"/>
                <a:ext cx="622084" cy="622085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188906" y="1386411"/>
                <a:ext cx="914400" cy="978593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07303" y="132119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20362" y="1844446"/>
            <a:ext cx="1925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solidFill>
                <a:schemeClr val="tx2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Hautkontakt und Kolostrumstillen</a:t>
            </a:r>
          </a:p>
          <a:p>
            <a:pPr algn="ctr"/>
            <a:r>
              <a:rPr lang="de-DE" sz="2000" b="1" dirty="0" smtClean="0">
                <a:solidFill>
                  <a:schemeClr val="tx2"/>
                </a:solidFill>
              </a:rPr>
              <a:t>BONDING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Solange wie möglich!!!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88624"/>
            <a:ext cx="1279643" cy="1779146"/>
          </a:xfrm>
          <a:prstGeom prst="rect">
            <a:avLst/>
          </a:prstGeom>
        </p:spPr>
      </p:pic>
      <p:sp>
        <p:nvSpPr>
          <p:cNvPr id="35" name="Freihandform 34">
            <a:extLst>
              <a:ext uri="{FF2B5EF4-FFF2-40B4-BE49-F238E27FC236}">
                <a16:creationId xmlns:a16="http://schemas.microsoft.com/office/drawing/2014/main" xmlns="" id="{BE44416F-11CC-454D-C7C9-49A07DAFF53E}"/>
              </a:ext>
            </a:extLst>
          </p:cNvPr>
          <p:cNvSpPr/>
          <p:nvPr/>
        </p:nvSpPr>
        <p:spPr>
          <a:xfrm>
            <a:off x="2460112" y="1238475"/>
            <a:ext cx="2063574" cy="2478557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  <a:solidFill>
            <a:srgbClr val="00416E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dirty="0" smtClean="0">
                <a:solidFill>
                  <a:schemeClr val="bg1"/>
                </a:solidFill>
              </a:rPr>
              <a:t>8 Zweibettzimmer, ein Kinderzimmer mit Wickeleinheiten und Phototherapie, einer Stillecke und einem Frühstücksraum oder Aufenthaltsraum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4965909" cy="391651"/>
          </a:xfrm>
        </p:spPr>
        <p:txBody>
          <a:bodyPr/>
          <a:lstStyle/>
          <a:p>
            <a:r>
              <a:rPr lang="de-DE" dirty="0" smtClean="0"/>
              <a:t>…Stillberatung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0EC-9D23-794A-B350-E4B252BA98EB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21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1255"/>
            <a:ext cx="2871787" cy="431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xmlns="" id="{5A085B8E-3E84-7FDF-B193-47B9ED66952D}"/>
              </a:ext>
            </a:extLst>
          </p:cNvPr>
          <p:cNvGrpSpPr/>
          <p:nvPr/>
        </p:nvGrpSpPr>
        <p:grpSpPr>
          <a:xfrm>
            <a:off x="4027318" y="2780928"/>
            <a:ext cx="4865162" cy="2520280"/>
            <a:chOff x="4067944" y="1609913"/>
            <a:chExt cx="4814887" cy="4532795"/>
          </a:xfrm>
        </p:grpSpPr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xmlns="" id="{2260454D-854F-FBC7-0F0E-F0B61F14B315}"/>
                </a:ext>
              </a:extLst>
            </p:cNvPr>
            <p:cNvSpPr/>
            <p:nvPr/>
          </p:nvSpPr>
          <p:spPr>
            <a:xfrm>
              <a:off x="4067944" y="1609913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de-DE" sz="1200" b="1" dirty="0" smtClean="0"/>
                <a:t>Stillpositionen</a:t>
              </a:r>
              <a:endParaRPr lang="de-DE" sz="1200" b="1" kern="1200" dirty="0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xmlns="" id="{C0063732-81AE-5201-D51C-D1D09FE52039}"/>
                </a:ext>
              </a:extLst>
            </p:cNvPr>
            <p:cNvSpPr/>
            <p:nvPr/>
          </p:nvSpPr>
          <p:spPr>
            <a:xfrm>
              <a:off x="5723061" y="1609913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Zu wenig Milch</a:t>
              </a:r>
              <a:endParaRPr lang="de-DE" sz="1200" b="1" kern="1200" dirty="0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xmlns="" id="{22163693-853F-D26F-8013-5D89FE670040}"/>
                </a:ext>
              </a:extLst>
            </p:cNvPr>
            <p:cNvSpPr/>
            <p:nvPr/>
          </p:nvSpPr>
          <p:spPr>
            <a:xfrm>
              <a:off x="7378179" y="1609913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Schmerzen beim Stillen</a:t>
              </a:r>
              <a:endParaRPr lang="de-DE" sz="1200" b="1" kern="1200" dirty="0"/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xmlns="" id="{F59B2D03-21B0-F915-56AF-2727BC73E934}"/>
                </a:ext>
              </a:extLst>
            </p:cNvPr>
            <p:cNvSpPr/>
            <p:nvPr/>
          </p:nvSpPr>
          <p:spPr>
            <a:xfrm>
              <a:off x="4067944" y="278508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Milcheinschuss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Milchstau</a:t>
              </a:r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xmlns="" id="{79C2E98C-DC88-7DF8-2FD1-C29174353854}"/>
                </a:ext>
              </a:extLst>
            </p:cNvPr>
            <p:cNvSpPr/>
            <p:nvPr/>
          </p:nvSpPr>
          <p:spPr>
            <a:xfrm>
              <a:off x="5723061" y="278508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Ernährung in der Stillzeit</a:t>
              </a:r>
              <a:endParaRPr lang="de-DE" sz="1200" b="1" kern="1200" dirty="0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xmlns="" id="{BCF0F7E7-C0C0-5E7B-0696-4816E3EFBFE8}"/>
                </a:ext>
              </a:extLst>
            </p:cNvPr>
            <p:cNvSpPr/>
            <p:nvPr/>
          </p:nvSpPr>
          <p:spPr>
            <a:xfrm>
              <a:off x="7378179" y="278508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Anlegetechnik verbessern</a:t>
              </a:r>
              <a:endParaRPr lang="de-DE" sz="1200" b="1" kern="1200" dirty="0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xmlns="" id="{48506463-EFD2-556D-16A2-95E58FE321B7}"/>
                </a:ext>
              </a:extLst>
            </p:cNvPr>
            <p:cNvSpPr/>
            <p:nvPr/>
          </p:nvSpPr>
          <p:spPr>
            <a:xfrm>
              <a:off x="4067944" y="396025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Wunde Mamillen</a:t>
              </a:r>
              <a:endParaRPr lang="de-DE" sz="1200" b="1" kern="1200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xmlns="" id="{89A5486A-0046-4FC4-F5D2-6C1230A2730C}"/>
                </a:ext>
              </a:extLst>
            </p:cNvPr>
            <p:cNvSpPr/>
            <p:nvPr/>
          </p:nvSpPr>
          <p:spPr>
            <a:xfrm>
              <a:off x="5722355" y="4009578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Brustentzündung</a:t>
              </a:r>
              <a:endParaRPr lang="de-DE" sz="1200" b="1" kern="1200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xmlns="" id="{C421DB81-2C50-6B51-7438-F78180479830}"/>
                </a:ext>
              </a:extLst>
            </p:cNvPr>
            <p:cNvSpPr/>
            <p:nvPr/>
          </p:nvSpPr>
          <p:spPr>
            <a:xfrm>
              <a:off x="7378179" y="396025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Stillverträgliche Medikamente</a:t>
              </a:r>
              <a:endParaRPr lang="de-DE" sz="1200" b="1" kern="1200" dirty="0"/>
            </a:p>
          </p:txBody>
        </p:sp>
        <p:sp>
          <p:nvSpPr>
            <p:cNvPr id="23" name="Freihandform 22">
              <a:extLst>
                <a:ext uri="{FF2B5EF4-FFF2-40B4-BE49-F238E27FC236}">
                  <a16:creationId xmlns:a16="http://schemas.microsoft.com/office/drawing/2014/main" xmlns="" id="{A8901B94-1CEE-AAEB-446F-DF3CB26244E9}"/>
                </a:ext>
              </a:extLst>
            </p:cNvPr>
            <p:cNvSpPr/>
            <p:nvPr/>
          </p:nvSpPr>
          <p:spPr>
            <a:xfrm>
              <a:off x="4067944" y="513542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dirty="0" smtClean="0"/>
                <a:t>Gewinnung und Aufbewahrung von Muttermilch</a:t>
              </a:r>
              <a:endParaRPr lang="de-DE" sz="1200" b="1" kern="1200" dirty="0"/>
            </a:p>
          </p:txBody>
        </p:sp>
        <p:sp>
          <p:nvSpPr>
            <p:cNvPr id="24" name="Freihandform 23">
              <a:extLst>
                <a:ext uri="{FF2B5EF4-FFF2-40B4-BE49-F238E27FC236}">
                  <a16:creationId xmlns:a16="http://schemas.microsoft.com/office/drawing/2014/main" xmlns="" id="{E7052C8D-8BA3-2AC1-1B7C-FE41E23BC04C}"/>
                </a:ext>
              </a:extLst>
            </p:cNvPr>
            <p:cNvSpPr/>
            <p:nvPr/>
          </p:nvSpPr>
          <p:spPr>
            <a:xfrm>
              <a:off x="5723061" y="5135419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kern="1200"/>
                <a:t>Geduld haben</a:t>
              </a:r>
              <a:endParaRPr lang="de-DE" sz="1200" b="1" kern="1200" dirty="0"/>
            </a:p>
          </p:txBody>
        </p:sp>
        <p:sp>
          <p:nvSpPr>
            <p:cNvPr id="25" name="Freihandform 24">
              <a:extLst>
                <a:ext uri="{FF2B5EF4-FFF2-40B4-BE49-F238E27FC236}">
                  <a16:creationId xmlns:a16="http://schemas.microsoft.com/office/drawing/2014/main" xmlns="" id="{D890C38C-B678-C4C4-6DAD-AE85A58FCD08}"/>
                </a:ext>
              </a:extLst>
            </p:cNvPr>
            <p:cNvSpPr/>
            <p:nvPr/>
          </p:nvSpPr>
          <p:spPr>
            <a:xfrm>
              <a:off x="7378179" y="513542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kern="1200" dirty="0" smtClean="0"/>
                <a:t>Stillhilfsmittel</a:t>
              </a:r>
              <a:endParaRPr lang="de-DE" sz="1200" b="1" kern="1200" dirty="0"/>
            </a:p>
          </p:txBody>
        </p:sp>
      </p:grpSp>
      <p:sp>
        <p:nvSpPr>
          <p:cNvPr id="26" name="Titel 1"/>
          <p:cNvSpPr txBox="1">
            <a:spLocks/>
          </p:cNvSpPr>
          <p:nvPr/>
        </p:nvSpPr>
        <p:spPr>
          <a:xfrm>
            <a:off x="4027318" y="3001583"/>
            <a:ext cx="4865162" cy="3168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600" dirty="0" smtClean="0"/>
          </a:p>
          <a:p>
            <a:endParaRPr lang="de-DE" sz="1600" dirty="0"/>
          </a:p>
          <a:p>
            <a:r>
              <a:rPr lang="de-DE" sz="2000" dirty="0" smtClean="0"/>
              <a:t>Alexandra (Sandra) Lindinger</a:t>
            </a:r>
          </a:p>
          <a:p>
            <a:r>
              <a:rPr lang="de-DE" sz="2000" dirty="0" smtClean="0"/>
              <a:t>Zertifizierte Still- und Laktationsberatung / IBCLC</a:t>
            </a:r>
            <a:endParaRPr lang="de-DE" sz="1600" dirty="0" smtClean="0"/>
          </a:p>
          <a:p>
            <a:endParaRPr lang="de-DE" sz="1400" dirty="0" smtClean="0"/>
          </a:p>
          <a:p>
            <a:r>
              <a:rPr lang="de-DE" sz="1600" dirty="0" smtClean="0"/>
              <a:t>…hilft bei Fragen rund um das Stillen weiter!</a:t>
            </a:r>
          </a:p>
          <a:p>
            <a:endParaRPr lang="de-DE" sz="1800" dirty="0"/>
          </a:p>
          <a:p>
            <a:r>
              <a:rPr lang="de-DE" sz="1600" dirty="0" smtClean="0"/>
              <a:t>Gibt Tipps, Ratschläge und Infos zu…</a:t>
            </a:r>
          </a:p>
          <a:p>
            <a:endParaRPr lang="de-DE" sz="1200" dirty="0" smtClean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4027317" y="5491784"/>
            <a:ext cx="4680519" cy="961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/>
              <a:t>Steht auch zur Verfügung wenn ein Baby                       nicht voll gestillt wird oder es Unsicherheiten bei der Flaschenfütterung gibt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6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30" y="404664"/>
            <a:ext cx="7430318" cy="967715"/>
          </a:xfrm>
        </p:spPr>
        <p:txBody>
          <a:bodyPr/>
          <a:lstStyle/>
          <a:p>
            <a:r>
              <a:rPr lang="de-DE" dirty="0" smtClean="0"/>
              <a:t>... Rund ums </a:t>
            </a:r>
            <a:r>
              <a:rPr lang="de-DE" sz="3200" dirty="0" smtClean="0"/>
              <a:t>Baby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EC8B-192B-1F41-BD53-46B35540E0D8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22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EFF951E4-E6D7-BBC6-A3D9-66D1CFC71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42156"/>
              </p:ext>
            </p:extLst>
          </p:nvPr>
        </p:nvGraphicFramePr>
        <p:xfrm>
          <a:off x="763487" y="405322"/>
          <a:ext cx="7416824" cy="543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 rot="20908284">
            <a:off x="6804248" y="16195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Entlassung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0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293065"/>
            <a:ext cx="590465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Rund um die 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Entlassung...</a:t>
            </a:r>
            <a:endParaRPr kumimoji="0" lang="de-DE" altLang="de-DE" sz="2400" b="1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gehen nun auf Schritt und Tritt </a:t>
            </a:r>
            <a:endParaRPr kumimoji="0" lang="de-DE" altLang="de-DE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zwei 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winzig kleine F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üß</a:t>
            </a:r>
            <a:r>
              <a:rPr kumimoji="0" lang="de-DE" altLang="de-DE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 mit!!!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Grafik 7" descr="Schooting_08.12.201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2743200" cy="249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4834" y="3778359"/>
            <a:ext cx="77837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Aufenthalt auf der Wochenbettstation 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betr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gt nach</a:t>
            </a:r>
            <a:r>
              <a:rPr kumimoji="0" lang="de-DE" altLang="de-D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einer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Spontangeburt ca. 2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Tage oder 3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Tage nach einem Kaiserschnitt.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Entlassungen finden t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glich statt. Auch ambulante Geburten sind möglich, bitte achten Sie auf ausreichende Vorbereitung (U2, Hebammenbetreuung zu Hause</a:t>
            </a:r>
            <a:r>
              <a: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…).</a:t>
            </a:r>
            <a:endParaRPr lang="de-DE" alt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0" y="893440"/>
            <a:ext cx="8997675" cy="49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7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/>
          <a:stretch/>
        </p:blipFill>
        <p:spPr bwMode="auto">
          <a:xfrm>
            <a:off x="38719" y="510384"/>
            <a:ext cx="9105281" cy="52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6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48073"/>
            <a:ext cx="7452909" cy="59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200" dirty="0"/>
              <a:t>Zu guter Letzt...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27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1144137" y="1717507"/>
            <a:ext cx="7639501" cy="4591813"/>
            <a:chOff x="1144137" y="1717507"/>
            <a:chExt cx="7639501" cy="4591813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xmlns="" id="{617B3575-56F1-72A9-FAB6-8235ABE1CF6D}"/>
                </a:ext>
              </a:extLst>
            </p:cNvPr>
            <p:cNvSpPr/>
            <p:nvPr/>
          </p:nvSpPr>
          <p:spPr>
            <a:xfrm>
              <a:off x="6720062" y="1717507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i.d.R.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1 : 1 - Betreuung</a:t>
              </a:r>
              <a:endParaRPr lang="de-DE" sz="1600" kern="1200" dirty="0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xmlns="" id="{0CE640B8-1DB1-59FB-D57A-83D51CFA0B41}"/>
                </a:ext>
              </a:extLst>
            </p:cNvPr>
            <p:cNvSpPr/>
            <p:nvPr/>
          </p:nvSpPr>
          <p:spPr>
            <a:xfrm>
              <a:off x="5601462" y="3811055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eingespieltes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Team</a:t>
              </a:r>
              <a:endParaRPr lang="de-DE" sz="1600" kern="1200" dirty="0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8286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familienorientierte Geburtshilfe</a:t>
              </a:r>
              <a:endParaRPr lang="de-DE" sz="1600" kern="1200" dirty="0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xmlns="" id="{0D6E117E-E31F-0170-AE36-CECB9B0EE525}"/>
                </a:ext>
              </a:extLst>
            </p:cNvPr>
            <p:cNvSpPr/>
            <p:nvPr/>
          </p:nvSpPr>
          <p:spPr>
            <a:xfrm>
              <a:off x="3372799" y="3830763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Familienzimmer (wenn möglich)</a:t>
              </a:r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1144137" y="38307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Stillberaterin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auf Station</a:t>
              </a:r>
              <a:endParaRPr lang="de-DE" sz="16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2634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bg1"/>
                  </a:solidFill>
                </a:rPr>
                <a:t>SIE sind</a:t>
              </a:r>
              <a:br>
                <a:rPr lang="de-DE" sz="2400" dirty="0">
                  <a:solidFill>
                    <a:schemeClr val="bg1"/>
                  </a:solidFill>
                </a:rPr>
              </a:br>
              <a:r>
                <a:rPr lang="de-DE" sz="2400" dirty="0">
                  <a:solidFill>
                    <a:schemeClr val="bg1"/>
                  </a:solidFill>
                </a:rPr>
                <a:t>uns wichtig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915816" y="2131057"/>
              <a:ext cx="651723" cy="651723"/>
            </a:xfrm>
            <a:prstGeom prst="rect">
              <a:avLst/>
            </a:prstGeom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56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600" dirty="0" smtClean="0"/>
              <a:t>Familienorientierte Begleitung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3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49671" y="1700808"/>
            <a:ext cx="8050721" cy="3302064"/>
            <a:chOff x="49671" y="1700808"/>
            <a:chExt cx="8050721" cy="3302064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8286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familienorientierte Geburtshilfe</a:t>
              </a:r>
              <a:endParaRPr lang="de-DE" sz="16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92402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/>
                  </a:solidFill>
                </a:rPr>
                <a:t>SIE sind</a:t>
              </a:r>
              <a:br>
                <a:rPr lang="de-DE" sz="2400" dirty="0">
                  <a:solidFill>
                    <a:schemeClr val="tx2"/>
                  </a:solidFill>
                </a:rPr>
              </a:br>
              <a:r>
                <a:rPr lang="de-DE" sz="2400" dirty="0">
                  <a:solidFill>
                    <a:schemeClr val="tx2"/>
                  </a:solidFill>
                </a:rPr>
                <a:t>uns wichtig</a:t>
              </a:r>
              <a:endParaRPr lang="de-DE" sz="2400" kern="1200" dirty="0">
                <a:solidFill>
                  <a:schemeClr val="tx2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816" y="2204864"/>
              <a:ext cx="651723" cy="651723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49671" y="170080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5266"/>
          <a:stretch/>
        </p:blipFill>
        <p:spPr bwMode="auto">
          <a:xfrm>
            <a:off x="539552" y="1988840"/>
            <a:ext cx="1093399" cy="13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2" y="3284984"/>
            <a:ext cx="221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Chefärztin Geburtshilfe/Gynäkologie </a:t>
            </a:r>
          </a:p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Dr. Schrettenbrunner </a:t>
            </a:r>
            <a:endParaRPr lang="de-DE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600" dirty="0" smtClean="0"/>
              <a:t>Familienorientierte Begleitung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4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49671" y="1700808"/>
            <a:ext cx="8733967" cy="3302064"/>
            <a:chOff x="49671" y="1700808"/>
            <a:chExt cx="8733967" cy="3302064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xmlns="" id="{617B3575-56F1-72A9-FAB6-8235ABE1CF6D}"/>
                </a:ext>
              </a:extLst>
            </p:cNvPr>
            <p:cNvSpPr/>
            <p:nvPr/>
          </p:nvSpPr>
          <p:spPr>
            <a:xfrm>
              <a:off x="6720062" y="1717507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i.d.R.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1 : 1 - Betreuung</a:t>
              </a:r>
              <a:endParaRPr lang="de-DE" sz="1600" kern="1200" dirty="0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8286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familienorientierte Geburtshilfe</a:t>
              </a:r>
              <a:endParaRPr lang="de-DE" sz="16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92402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/>
                  </a:solidFill>
                </a:rPr>
                <a:t>SIE sind</a:t>
              </a:r>
              <a:br>
                <a:rPr lang="de-DE" sz="2400" dirty="0">
                  <a:solidFill>
                    <a:schemeClr val="tx2"/>
                  </a:solidFill>
                </a:rPr>
              </a:br>
              <a:r>
                <a:rPr lang="de-DE" sz="2400" dirty="0">
                  <a:solidFill>
                    <a:schemeClr val="tx2"/>
                  </a:solidFill>
                </a:rPr>
                <a:t>uns wichtig</a:t>
              </a:r>
              <a:endParaRPr lang="de-DE" sz="2400" kern="1200" dirty="0">
                <a:solidFill>
                  <a:schemeClr val="tx2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816" y="2204864"/>
              <a:ext cx="651723" cy="651723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49671" y="170080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5266"/>
          <a:stretch/>
        </p:blipFill>
        <p:spPr bwMode="auto">
          <a:xfrm>
            <a:off x="539552" y="1988840"/>
            <a:ext cx="1093399" cy="13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2" y="3284984"/>
            <a:ext cx="221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Chefärztin Geburtshilfe/Gynäkologie </a:t>
            </a:r>
          </a:p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Dr. Schrettenbrunner </a:t>
            </a:r>
            <a:endParaRPr lang="de-DE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600" dirty="0" smtClean="0"/>
              <a:t>Familienorientierte Begleitung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5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49671" y="1700808"/>
            <a:ext cx="8733967" cy="4608512"/>
            <a:chOff x="49671" y="1700808"/>
            <a:chExt cx="8733967" cy="4608512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xmlns="" id="{617B3575-56F1-72A9-FAB6-8235ABE1CF6D}"/>
                </a:ext>
              </a:extLst>
            </p:cNvPr>
            <p:cNvSpPr/>
            <p:nvPr/>
          </p:nvSpPr>
          <p:spPr>
            <a:xfrm>
              <a:off x="6720062" y="1717507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i.d.R.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1 : 1 - Betreuung</a:t>
              </a:r>
              <a:endParaRPr lang="de-DE" sz="1600" kern="1200" dirty="0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8286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familienorientierte Geburtshilfe</a:t>
              </a:r>
              <a:endParaRPr lang="de-DE" sz="1600" kern="1200" dirty="0"/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1144137" y="38307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Stillberaterin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auf Station</a:t>
              </a:r>
              <a:endParaRPr lang="de-DE" sz="16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92402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/>
                  </a:solidFill>
                </a:rPr>
                <a:t>SIE sind</a:t>
              </a:r>
              <a:br>
                <a:rPr lang="de-DE" sz="2400" dirty="0">
                  <a:solidFill>
                    <a:schemeClr val="tx2"/>
                  </a:solidFill>
                </a:rPr>
              </a:br>
              <a:r>
                <a:rPr lang="de-DE" sz="2400" dirty="0">
                  <a:solidFill>
                    <a:schemeClr val="tx2"/>
                  </a:solidFill>
                </a:rPr>
                <a:t>uns wichtig</a:t>
              </a:r>
              <a:endParaRPr lang="de-DE" sz="2400" kern="1200" dirty="0">
                <a:solidFill>
                  <a:schemeClr val="tx2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816" y="2204864"/>
              <a:ext cx="651723" cy="651723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49671" y="170080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5266"/>
          <a:stretch/>
        </p:blipFill>
        <p:spPr bwMode="auto">
          <a:xfrm>
            <a:off x="539552" y="1988840"/>
            <a:ext cx="1093399" cy="13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2" y="3284984"/>
            <a:ext cx="221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Chefärztin Geburtshilfe/Gynäkologie </a:t>
            </a:r>
          </a:p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Dr. Schrettenbrunner </a:t>
            </a:r>
            <a:endParaRPr lang="de-DE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600" dirty="0" smtClean="0"/>
              <a:t>Familienorientierte Begleitung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6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49671" y="1700808"/>
            <a:ext cx="8733967" cy="4608512"/>
            <a:chOff x="49671" y="1700808"/>
            <a:chExt cx="8733967" cy="4608512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xmlns="" id="{617B3575-56F1-72A9-FAB6-8235ABE1CF6D}"/>
                </a:ext>
              </a:extLst>
            </p:cNvPr>
            <p:cNvSpPr/>
            <p:nvPr/>
          </p:nvSpPr>
          <p:spPr>
            <a:xfrm>
              <a:off x="6720062" y="1717507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i.d.R.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1 : 1 - Betreuung</a:t>
              </a:r>
              <a:endParaRPr lang="de-DE" sz="1600" kern="1200" dirty="0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8286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familienorientierte Geburtshilfe</a:t>
              </a:r>
              <a:endParaRPr lang="de-DE" sz="1600" kern="1200" dirty="0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xmlns="" id="{0D6E117E-E31F-0170-AE36-CECB9B0EE525}"/>
                </a:ext>
              </a:extLst>
            </p:cNvPr>
            <p:cNvSpPr/>
            <p:nvPr/>
          </p:nvSpPr>
          <p:spPr>
            <a:xfrm>
              <a:off x="3372799" y="3830763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Familienzimmer (wenn möglich)</a:t>
              </a:r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1144137" y="38307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Stillberaterin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auf Station</a:t>
              </a:r>
              <a:endParaRPr lang="de-DE" sz="16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92402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/>
                  </a:solidFill>
                </a:rPr>
                <a:t>SIE sind</a:t>
              </a:r>
              <a:br>
                <a:rPr lang="de-DE" sz="2400" dirty="0">
                  <a:solidFill>
                    <a:schemeClr val="tx2"/>
                  </a:solidFill>
                </a:rPr>
              </a:br>
              <a:r>
                <a:rPr lang="de-DE" sz="2400" dirty="0">
                  <a:solidFill>
                    <a:schemeClr val="tx2"/>
                  </a:solidFill>
                </a:rPr>
                <a:t>uns wichtig</a:t>
              </a:r>
              <a:endParaRPr lang="de-DE" sz="2400" kern="1200" dirty="0">
                <a:solidFill>
                  <a:schemeClr val="tx2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816" y="2204864"/>
              <a:ext cx="651723" cy="651723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49671" y="170080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5266"/>
          <a:stretch/>
        </p:blipFill>
        <p:spPr bwMode="auto">
          <a:xfrm>
            <a:off x="539552" y="1988840"/>
            <a:ext cx="1093399" cy="13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2" y="3284984"/>
            <a:ext cx="221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Chefärztin Geburtshilfe/Gynäkologie </a:t>
            </a:r>
          </a:p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Dr. Schrettenbrunner </a:t>
            </a:r>
            <a:endParaRPr lang="de-DE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600" dirty="0" smtClean="0"/>
              <a:t>Familienorientierte Begleitung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7</a:t>
            </a:fld>
            <a:endParaRPr lang="de-DE"/>
          </a:p>
        </p:txBody>
      </p:sp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0362" y="614754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1503674" y="634607"/>
            <a:ext cx="730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Bitte rufen Sie uns an, bevor Sie zu uns kommen</a:t>
            </a:r>
          </a:p>
          <a:p>
            <a:endParaRPr lang="de-DE" sz="400" dirty="0">
              <a:solidFill>
                <a:srgbClr val="FFC000"/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xmlns="" id="{ED626542-4D0C-FF8B-0116-AFA2BF850DC9}"/>
              </a:ext>
            </a:extLst>
          </p:cNvPr>
          <p:cNvGrpSpPr/>
          <p:nvPr/>
        </p:nvGrpSpPr>
        <p:grpSpPr>
          <a:xfrm>
            <a:off x="49671" y="1700808"/>
            <a:ext cx="8733967" cy="4608512"/>
            <a:chOff x="49671" y="1700808"/>
            <a:chExt cx="8733967" cy="4608512"/>
          </a:xfrm>
        </p:grpSpPr>
        <p:sp>
          <p:nvSpPr>
            <p:cNvPr id="28" name="Freihandform 27">
              <a:extLst>
                <a:ext uri="{FF2B5EF4-FFF2-40B4-BE49-F238E27FC236}">
                  <a16:creationId xmlns:a16="http://schemas.microsoft.com/office/drawing/2014/main" xmlns="" id="{617B3575-56F1-72A9-FAB6-8235ABE1CF6D}"/>
                </a:ext>
              </a:extLst>
            </p:cNvPr>
            <p:cNvSpPr/>
            <p:nvPr/>
          </p:nvSpPr>
          <p:spPr>
            <a:xfrm>
              <a:off x="6720062" y="1717507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i.d.R.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1 : 1 - Betreuung</a:t>
              </a:r>
              <a:endParaRPr lang="de-DE" sz="1600" kern="1200" dirty="0"/>
            </a:p>
          </p:txBody>
        </p:sp>
        <p:sp>
          <p:nvSpPr>
            <p:cNvPr id="30" name="Freihandform 29">
              <a:extLst>
                <a:ext uri="{FF2B5EF4-FFF2-40B4-BE49-F238E27FC236}">
                  <a16:creationId xmlns:a16="http://schemas.microsoft.com/office/drawing/2014/main" xmlns="" id="{0CE640B8-1DB1-59FB-D57A-83D51CFA0B41}"/>
                </a:ext>
              </a:extLst>
            </p:cNvPr>
            <p:cNvSpPr/>
            <p:nvPr/>
          </p:nvSpPr>
          <p:spPr>
            <a:xfrm>
              <a:off x="5601462" y="3811055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eingespieltes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Team</a:t>
              </a:r>
              <a:endParaRPr lang="de-DE" sz="1600" kern="1200" dirty="0"/>
            </a:p>
          </p:txBody>
        </p:sp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BD545E16-9E8B-7ABF-B48F-3CBB5F951E84}"/>
                </a:ext>
              </a:extLst>
            </p:cNvPr>
            <p:cNvSpPr/>
            <p:nvPr/>
          </p:nvSpPr>
          <p:spPr>
            <a:xfrm>
              <a:off x="4482860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familienorientierte Geburtshilfe</a:t>
              </a:r>
              <a:endParaRPr lang="de-DE" sz="1600" kern="1200" dirty="0"/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xmlns="" id="{0D6E117E-E31F-0170-AE36-CECB9B0EE525}"/>
                </a:ext>
              </a:extLst>
            </p:cNvPr>
            <p:cNvSpPr/>
            <p:nvPr/>
          </p:nvSpPr>
          <p:spPr>
            <a:xfrm>
              <a:off x="3372799" y="3830763"/>
              <a:ext cx="2063576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68644" tIns="296831" rIns="268645" bIns="29683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kern="1200" dirty="0"/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Familienzimmer (wenn möglich)</a:t>
              </a:r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0F456721-C50C-BFFC-E79A-61152F047CD4}"/>
                </a:ext>
              </a:extLst>
            </p:cNvPr>
            <p:cNvSpPr/>
            <p:nvPr/>
          </p:nvSpPr>
          <p:spPr>
            <a:xfrm>
              <a:off x="1144137" y="38307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Stillberaterin </a:t>
              </a:r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/>
                <a:t>auf Station</a:t>
              </a:r>
              <a:endParaRPr lang="de-DE" sz="1600" kern="1200" dirty="0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2292402" y="1726963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/>
                  </a:solidFill>
                </a:rPr>
                <a:t>SIE sind</a:t>
              </a:r>
              <a:br>
                <a:rPr lang="de-DE" sz="2400" dirty="0">
                  <a:solidFill>
                    <a:schemeClr val="tx2"/>
                  </a:solidFill>
                </a:rPr>
              </a:br>
              <a:r>
                <a:rPr lang="de-DE" sz="2400" dirty="0">
                  <a:solidFill>
                    <a:schemeClr val="tx2"/>
                  </a:solidFill>
                </a:rPr>
                <a:t>uns wichtig</a:t>
              </a:r>
              <a:endParaRPr lang="de-DE" sz="2400" kern="1200" dirty="0">
                <a:solidFill>
                  <a:schemeClr val="tx2"/>
                </a:solidFill>
              </a:endParaRPr>
            </a:p>
          </p:txBody>
        </p:sp>
        <p:pic>
          <p:nvPicPr>
            <p:cNvPr id="10" name="Grafik 9" descr="Gruppenbrainstorming mit einfarbiger Füllung">
              <a:extLst>
                <a:ext uri="{FF2B5EF4-FFF2-40B4-BE49-F238E27FC236}">
                  <a16:creationId xmlns:a16="http://schemas.microsoft.com/office/drawing/2014/main" xmlns="" id="{A6AD197B-50FF-F94B-8E32-8D2B3E73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64190" y="4264755"/>
              <a:ext cx="738117" cy="738117"/>
            </a:xfrm>
            <a:prstGeom prst="rect">
              <a:avLst/>
            </a:prstGeom>
          </p:spPr>
        </p:pic>
        <p:pic>
          <p:nvPicPr>
            <p:cNvPr id="12" name="Grafik 11" descr="Herz mit einfarbiger Füllung">
              <a:extLst>
                <a:ext uri="{FF2B5EF4-FFF2-40B4-BE49-F238E27FC236}">
                  <a16:creationId xmlns:a16="http://schemas.microsoft.com/office/drawing/2014/main" xmlns="" id="{90432C32-D590-5DF9-B713-88FB54F79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915816" y="2204864"/>
              <a:ext cx="651723" cy="651723"/>
            </a:xfrm>
            <a:prstGeom prst="rect">
              <a:avLst/>
            </a:prstGeom>
            <a:solidFill>
              <a:schemeClr val="tx2"/>
            </a:solidFill>
          </p:spPr>
        </p:pic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4929E24B-A9EE-7210-1327-BAED1058670E}"/>
                </a:ext>
              </a:extLst>
            </p:cNvPr>
            <p:cNvGrpSpPr/>
            <p:nvPr/>
          </p:nvGrpSpPr>
          <p:grpSpPr>
            <a:xfrm>
              <a:off x="5012580" y="2139139"/>
              <a:ext cx="975113" cy="586480"/>
              <a:chOff x="4749015" y="1762400"/>
              <a:chExt cx="1446515" cy="948624"/>
            </a:xfrm>
          </p:grpSpPr>
          <p:pic>
            <p:nvPicPr>
              <p:cNvPr id="15" name="Grafik 14" descr="Mann mit Baby mit einfarbiger Füllung">
                <a:extLst>
                  <a:ext uri="{FF2B5EF4-FFF2-40B4-BE49-F238E27FC236}">
                    <a16:creationId xmlns:a16="http://schemas.microsoft.com/office/drawing/2014/main" xmlns="" id="{347D6CFA-7865-A08E-A5E6-7BFF5150A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49015" y="17624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fik 20" descr="Frau mit Kind mit einfarbiger Füllung">
                <a:extLst>
                  <a:ext uri="{FF2B5EF4-FFF2-40B4-BE49-F238E27FC236}">
                    <a16:creationId xmlns:a16="http://schemas.microsoft.com/office/drawing/2014/main" xmlns="" id="{0E8C7AD8-8720-0652-EFD9-461E4643C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81130" y="17966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6D972D40-EC00-98BF-A6FF-766EB44ADBE7}"/>
                </a:ext>
              </a:extLst>
            </p:cNvPr>
            <p:cNvGrpSpPr/>
            <p:nvPr/>
          </p:nvGrpSpPr>
          <p:grpSpPr>
            <a:xfrm>
              <a:off x="7357614" y="2158832"/>
              <a:ext cx="742778" cy="576064"/>
              <a:chOff x="7213598" y="1916832"/>
              <a:chExt cx="816643" cy="695920"/>
            </a:xfrm>
          </p:grpSpPr>
          <p:pic>
            <p:nvPicPr>
              <p:cNvPr id="29" name="Grafik 28" descr="Ärztin mit einfarbiger Füllung">
                <a:extLst>
                  <a:ext uri="{FF2B5EF4-FFF2-40B4-BE49-F238E27FC236}">
                    <a16:creationId xmlns:a16="http://schemas.microsoft.com/office/drawing/2014/main" xmlns="" id="{389B8EA7-4008-28DB-4E8B-4EFA61405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83785" y="1916832"/>
                <a:ext cx="346456" cy="347969"/>
              </a:xfrm>
              <a:prstGeom prst="rect">
                <a:avLst/>
              </a:prstGeom>
            </p:spPr>
          </p:pic>
          <p:pic>
            <p:nvPicPr>
              <p:cNvPr id="40" name="Grafik 39" descr="Schwangere Frau mit einfarbiger Füllung">
                <a:extLst>
                  <a:ext uri="{FF2B5EF4-FFF2-40B4-BE49-F238E27FC236}">
                    <a16:creationId xmlns:a16="http://schemas.microsoft.com/office/drawing/2014/main" xmlns="" id="{763B0BAB-E929-BFE9-8FFA-7D507FBAD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13598" y="1941983"/>
                <a:ext cx="670769" cy="670769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xmlns="" id="{6B49B20B-5559-68A8-8ED8-E40E9D19F473}"/>
                </a:ext>
              </a:extLst>
            </p:cNvPr>
            <p:cNvGrpSpPr/>
            <p:nvPr/>
          </p:nvGrpSpPr>
          <p:grpSpPr>
            <a:xfrm>
              <a:off x="3896906" y="4259658"/>
              <a:ext cx="1015362" cy="649188"/>
              <a:chOff x="3772662" y="3888973"/>
              <a:chExt cx="1430167" cy="914400"/>
            </a:xfrm>
          </p:grpSpPr>
          <p:pic>
            <p:nvPicPr>
              <p:cNvPr id="51" name="Grafik 50" descr="Mann, der Baby wickelt mit einfarbiger Füllung">
                <a:extLst>
                  <a:ext uri="{FF2B5EF4-FFF2-40B4-BE49-F238E27FC236}">
                    <a16:creationId xmlns:a16="http://schemas.microsoft.com/office/drawing/2014/main" xmlns="" id="{9B566BB8-C3C8-3F24-5854-81615D138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3772662" y="388897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3" name="Grafik 52" descr="Frau mit einfarbiger Füllung">
                <a:extLst>
                  <a:ext uri="{FF2B5EF4-FFF2-40B4-BE49-F238E27FC236}">
                    <a16:creationId xmlns:a16="http://schemas.microsoft.com/office/drawing/2014/main" xmlns="" id="{4E379FC7-410E-5FF5-4788-55EF2F59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4437695" y="3963341"/>
                <a:ext cx="765134" cy="765134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2C3D6123-B888-474B-4C7D-4DB876B580E2}"/>
                </a:ext>
              </a:extLst>
            </p:cNvPr>
            <p:cNvGrpSpPr/>
            <p:nvPr/>
          </p:nvGrpSpPr>
          <p:grpSpPr>
            <a:xfrm>
              <a:off x="1679555" y="4079619"/>
              <a:ext cx="919490" cy="776052"/>
              <a:chOff x="4882675" y="5434805"/>
              <a:chExt cx="1620130" cy="1307884"/>
            </a:xfrm>
          </p:grpSpPr>
          <p:pic>
            <p:nvPicPr>
              <p:cNvPr id="48" name="Grafik 47" descr="Frau mit Baby mit einfarbiger Füllung">
                <a:extLst>
                  <a:ext uri="{FF2B5EF4-FFF2-40B4-BE49-F238E27FC236}">
                    <a16:creationId xmlns:a16="http://schemas.microsoft.com/office/drawing/2014/main" xmlns="" id="{D48D491B-DEF5-7AA8-8FF5-B6906CE3D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p:blipFill>
            <p:spPr>
              <a:xfrm>
                <a:off x="5588405" y="582828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6" name="Grafik 55" descr="Chatblase mit einfarbiger Füllung">
                <a:extLst>
                  <a:ext uri="{FF2B5EF4-FFF2-40B4-BE49-F238E27FC236}">
                    <a16:creationId xmlns:a16="http://schemas.microsoft.com/office/drawing/2014/main" xmlns="" id="{778229CC-F0B7-E200-1773-8367150E6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5343605" y="5434805"/>
                <a:ext cx="622084" cy="622084"/>
              </a:xfrm>
              <a:prstGeom prst="rect">
                <a:avLst/>
              </a:prstGeom>
            </p:spPr>
          </p:pic>
          <p:pic>
            <p:nvPicPr>
              <p:cNvPr id="58" name="Grafik 57" descr="Frau schulterzuckend mit einfarbiger Füllung">
                <a:extLst>
                  <a:ext uri="{FF2B5EF4-FFF2-40B4-BE49-F238E27FC236}">
                    <a16:creationId xmlns:a16="http://schemas.microsoft.com/office/drawing/2014/main" xmlns="" id="{3C8CA77E-4666-3C4B-CA9E-79079CCC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p:blipFill>
            <p:spPr>
              <a:xfrm>
                <a:off x="4882675" y="582828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1" name="Freihandform 30">
              <a:extLst>
                <a:ext uri="{FF2B5EF4-FFF2-40B4-BE49-F238E27FC236}">
                  <a16:creationId xmlns:a16="http://schemas.microsoft.com/office/drawing/2014/main" xmlns="" id="{BE44416F-11CC-454D-C7C9-49A07DAFF53E}"/>
                </a:ext>
              </a:extLst>
            </p:cNvPr>
            <p:cNvSpPr/>
            <p:nvPr/>
          </p:nvSpPr>
          <p:spPr>
            <a:xfrm>
              <a:off x="49671" y="1700808"/>
              <a:ext cx="2063574" cy="2478557"/>
            </a:xfrm>
            <a:custGeom>
              <a:avLst/>
              <a:gdLst>
                <a:gd name="connsiteX0" fmla="*/ 0 w 1391365"/>
                <a:gd name="connsiteY0" fmla="*/ 605244 h 1210487"/>
                <a:gd name="connsiteX1" fmla="*/ 302622 w 1391365"/>
                <a:gd name="connsiteY1" fmla="*/ 0 h 1210487"/>
                <a:gd name="connsiteX2" fmla="*/ 1088743 w 1391365"/>
                <a:gd name="connsiteY2" fmla="*/ 0 h 1210487"/>
                <a:gd name="connsiteX3" fmla="*/ 1391365 w 1391365"/>
                <a:gd name="connsiteY3" fmla="*/ 605244 h 1210487"/>
                <a:gd name="connsiteX4" fmla="*/ 1088743 w 1391365"/>
                <a:gd name="connsiteY4" fmla="*/ 1210487 h 1210487"/>
                <a:gd name="connsiteX5" fmla="*/ 302622 w 1391365"/>
                <a:gd name="connsiteY5" fmla="*/ 1210487 h 1210487"/>
                <a:gd name="connsiteX6" fmla="*/ 0 w 1391365"/>
                <a:gd name="connsiteY6" fmla="*/ 605244 h 121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365" h="1210487">
                  <a:moveTo>
                    <a:pt x="695682" y="0"/>
                  </a:moveTo>
                  <a:lnTo>
                    <a:pt x="1391365" y="263281"/>
                  </a:lnTo>
                  <a:lnTo>
                    <a:pt x="1391365" y="947206"/>
                  </a:lnTo>
                  <a:lnTo>
                    <a:pt x="695682" y="1210487"/>
                  </a:lnTo>
                  <a:lnTo>
                    <a:pt x="0" y="947206"/>
                  </a:lnTo>
                  <a:lnTo>
                    <a:pt x="0" y="263281"/>
                  </a:lnTo>
                  <a:lnTo>
                    <a:pt x="695682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88634" tIns="216821" rIns="188634" bIns="216821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25266"/>
          <a:stretch/>
        </p:blipFill>
        <p:spPr bwMode="auto">
          <a:xfrm>
            <a:off x="539552" y="1988840"/>
            <a:ext cx="1093399" cy="13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02" y="3284984"/>
            <a:ext cx="221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Chefärztin Geburtshilfe/Gynäkologie </a:t>
            </a:r>
          </a:p>
          <a:p>
            <a:pPr algn="ctr"/>
            <a:r>
              <a:rPr lang="de-DE" sz="1100" b="1" dirty="0" smtClean="0">
                <a:solidFill>
                  <a:schemeClr val="tx2"/>
                </a:solidFill>
              </a:rPr>
              <a:t>Dr. Schrettenbrunner </a:t>
            </a:r>
            <a:endParaRPr lang="de-DE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xmlns="" id="{4E076EE2-93B1-1811-8AB9-907057E63554}"/>
              </a:ext>
            </a:extLst>
          </p:cNvPr>
          <p:cNvSpPr/>
          <p:nvPr/>
        </p:nvSpPr>
        <p:spPr>
          <a:xfrm>
            <a:off x="3707904" y="3933056"/>
            <a:ext cx="5256584" cy="274788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625"/>
            <a:ext cx="7430318" cy="535667"/>
          </a:xfrm>
        </p:spPr>
        <p:txBody>
          <a:bodyPr/>
          <a:lstStyle/>
          <a:p>
            <a:r>
              <a:rPr lang="de-DE" sz="3200" dirty="0"/>
              <a:t>Bevor es los geht...</a:t>
            </a: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86BC-83B3-F142-BCA0-D11B4F952102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5945607" y="404664"/>
            <a:ext cx="2946873" cy="2376264"/>
          </a:xfrm>
          <a:prstGeom prst="ellipse">
            <a:avLst/>
          </a:prstGeom>
          <a:ln w="25400" cap="rnd">
            <a:solidFill>
              <a:schemeClr val="tx2">
                <a:lumMod val="75000"/>
                <a:lumOff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Grafik 21" descr="Martinshorn Silhouette">
            <a:extLst>
              <a:ext uri="{FF2B5EF4-FFF2-40B4-BE49-F238E27FC236}">
                <a16:creationId xmlns:a16="http://schemas.microsoft.com/office/drawing/2014/main" xmlns="" id="{8DF5DBFE-0CDE-4F0E-77F1-B2D5381F0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3528" y="3636113"/>
            <a:ext cx="914400" cy="9144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6E41111B-A409-4CF4-B8C0-84A795F1E73B}"/>
              </a:ext>
            </a:extLst>
          </p:cNvPr>
          <p:cNvSpPr txBox="1"/>
          <p:nvPr/>
        </p:nvSpPr>
        <p:spPr>
          <a:xfrm>
            <a:off x="380996" y="4466436"/>
            <a:ext cx="3326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Vorher bitte immer anrufen!</a:t>
            </a:r>
          </a:p>
          <a:p>
            <a:endParaRPr lang="de-DE" sz="400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de-DE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33000"/>
                    </a:prstClr>
                  </a:outerShdw>
                </a:effectLst>
                <a:latin typeface="Arial Rounded MT Bold" panose="020F0704030504030204" pitchFamily="34" charset="77"/>
              </a:rPr>
              <a:t>09971 2005-5900</a:t>
            </a:r>
            <a:endParaRPr lang="de-DE" sz="2800" b="1" dirty="0">
              <a:solidFill>
                <a:schemeClr val="accent5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33000"/>
                  </a:prstClr>
                </a:outerShdw>
              </a:effectLst>
              <a:latin typeface="Arial Rounded MT Bold" panose="020F0704030504030204" pitchFamily="34" charset="77"/>
            </a:endParaRPr>
          </a:p>
        </p:txBody>
      </p:sp>
      <p:sp>
        <p:nvSpPr>
          <p:cNvPr id="28" name="Freihandform 27">
            <a:extLst>
              <a:ext uri="{FF2B5EF4-FFF2-40B4-BE49-F238E27FC236}">
                <a16:creationId xmlns:a16="http://schemas.microsoft.com/office/drawing/2014/main" xmlns="" id="{617B3575-56F1-72A9-FAB6-8235ABE1CF6D}"/>
              </a:ext>
            </a:extLst>
          </p:cNvPr>
          <p:cNvSpPr/>
          <p:nvPr/>
        </p:nvSpPr>
        <p:spPr>
          <a:xfrm>
            <a:off x="7572118" y="4050793"/>
            <a:ext cx="1210488" cy="1391365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644" tIns="296831" rIns="268645" bIns="29683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kern="1200" dirty="0"/>
              <a:t>Frucht-wasser-abgang</a:t>
            </a:r>
          </a:p>
        </p:txBody>
      </p:sp>
      <p:sp>
        <p:nvSpPr>
          <p:cNvPr id="30" name="Freihandform 29">
            <a:extLst>
              <a:ext uri="{FF2B5EF4-FFF2-40B4-BE49-F238E27FC236}">
                <a16:creationId xmlns:a16="http://schemas.microsoft.com/office/drawing/2014/main" xmlns="" id="{0CE640B8-1DB1-59FB-D57A-83D51CFA0B41}"/>
              </a:ext>
            </a:extLst>
          </p:cNvPr>
          <p:cNvSpPr/>
          <p:nvPr/>
        </p:nvSpPr>
        <p:spPr>
          <a:xfrm>
            <a:off x="6915950" y="5226029"/>
            <a:ext cx="1210487" cy="1391365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kern="1200" dirty="0"/>
              <a:t>Unwohlsein</a:t>
            </a: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400" dirty="0"/>
              <a:t>Ängste</a:t>
            </a:r>
            <a:endParaRPr lang="de-DE" sz="1400" kern="1200" dirty="0"/>
          </a:p>
        </p:txBody>
      </p:sp>
      <p:sp>
        <p:nvSpPr>
          <p:cNvPr id="33" name="Freihandform 32">
            <a:extLst>
              <a:ext uri="{FF2B5EF4-FFF2-40B4-BE49-F238E27FC236}">
                <a16:creationId xmlns:a16="http://schemas.microsoft.com/office/drawing/2014/main" xmlns="" id="{BD545E16-9E8B-7ABF-B48F-3CBB5F951E84}"/>
              </a:ext>
            </a:extLst>
          </p:cNvPr>
          <p:cNvSpPr/>
          <p:nvPr/>
        </p:nvSpPr>
        <p:spPr>
          <a:xfrm>
            <a:off x="6259781" y="4056101"/>
            <a:ext cx="1210487" cy="1391365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dirty="0" err="1"/>
              <a:t>r</a:t>
            </a:r>
            <a:r>
              <a:rPr lang="de-DE" sz="1600" kern="1200" dirty="0" err="1"/>
              <a:t>egelm</a:t>
            </a:r>
            <a:r>
              <a:rPr lang="de-DE" sz="1600" kern="1200" dirty="0"/>
              <a:t>. Wehen</a:t>
            </a:r>
          </a:p>
        </p:txBody>
      </p:sp>
      <p:sp>
        <p:nvSpPr>
          <p:cNvPr id="34" name="Freihandform 33">
            <a:extLst>
              <a:ext uri="{FF2B5EF4-FFF2-40B4-BE49-F238E27FC236}">
                <a16:creationId xmlns:a16="http://schemas.microsoft.com/office/drawing/2014/main" xmlns="" id="{0D6E117E-E31F-0170-AE36-CECB9B0EE525}"/>
              </a:ext>
            </a:extLst>
          </p:cNvPr>
          <p:cNvSpPr/>
          <p:nvPr/>
        </p:nvSpPr>
        <p:spPr>
          <a:xfrm>
            <a:off x="5608622" y="5237092"/>
            <a:ext cx="1210488" cy="1391365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644" tIns="296831" rIns="268645" bIns="29683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200" kern="1200" dirty="0" err="1"/>
              <a:t>veränd</a:t>
            </a:r>
            <a:r>
              <a:rPr lang="de-DE" sz="1200" kern="1200" dirty="0"/>
              <a:t>. </a:t>
            </a:r>
            <a:r>
              <a:rPr lang="de-DE" sz="1200" kern="1200" dirty="0" err="1"/>
              <a:t>Kinds</a:t>
            </a:r>
            <a:r>
              <a:rPr lang="de-DE" sz="1200" dirty="0" err="1"/>
              <a:t>be-wegung</a:t>
            </a:r>
            <a:endParaRPr lang="de-DE" sz="1200" kern="1200" dirty="0"/>
          </a:p>
        </p:txBody>
      </p:sp>
      <p:sp>
        <p:nvSpPr>
          <p:cNvPr id="36" name="Freihandform 35">
            <a:extLst>
              <a:ext uri="{FF2B5EF4-FFF2-40B4-BE49-F238E27FC236}">
                <a16:creationId xmlns:a16="http://schemas.microsoft.com/office/drawing/2014/main" xmlns="" id="{0F456721-C50C-BFFC-E79A-61152F047CD4}"/>
              </a:ext>
            </a:extLst>
          </p:cNvPr>
          <p:cNvSpPr/>
          <p:nvPr/>
        </p:nvSpPr>
        <p:spPr>
          <a:xfrm>
            <a:off x="4301295" y="5237092"/>
            <a:ext cx="1210487" cy="1391365"/>
          </a:xfrm>
          <a:custGeom>
            <a:avLst/>
            <a:gdLst>
              <a:gd name="connsiteX0" fmla="*/ 0 w 1391365"/>
              <a:gd name="connsiteY0" fmla="*/ 605244 h 1210487"/>
              <a:gd name="connsiteX1" fmla="*/ 302622 w 1391365"/>
              <a:gd name="connsiteY1" fmla="*/ 0 h 1210487"/>
              <a:gd name="connsiteX2" fmla="*/ 1088743 w 1391365"/>
              <a:gd name="connsiteY2" fmla="*/ 0 h 1210487"/>
              <a:gd name="connsiteX3" fmla="*/ 1391365 w 1391365"/>
              <a:gd name="connsiteY3" fmla="*/ 605244 h 1210487"/>
              <a:gd name="connsiteX4" fmla="*/ 1088743 w 1391365"/>
              <a:gd name="connsiteY4" fmla="*/ 1210487 h 1210487"/>
              <a:gd name="connsiteX5" fmla="*/ 302622 w 1391365"/>
              <a:gd name="connsiteY5" fmla="*/ 1210487 h 1210487"/>
              <a:gd name="connsiteX6" fmla="*/ 0 w 1391365"/>
              <a:gd name="connsiteY6" fmla="*/ 605244 h 121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365" h="1210487">
                <a:moveTo>
                  <a:pt x="695682" y="0"/>
                </a:moveTo>
                <a:lnTo>
                  <a:pt x="1391365" y="263281"/>
                </a:lnTo>
                <a:lnTo>
                  <a:pt x="1391365" y="947206"/>
                </a:lnTo>
                <a:lnTo>
                  <a:pt x="695682" y="1210487"/>
                </a:lnTo>
                <a:lnTo>
                  <a:pt x="0" y="947206"/>
                </a:lnTo>
                <a:lnTo>
                  <a:pt x="0" y="263281"/>
                </a:lnTo>
                <a:lnTo>
                  <a:pt x="69568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34" tIns="216821" rIns="188634" bIns="2168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600" dirty="0"/>
              <a:t>v</a:t>
            </a:r>
            <a:r>
              <a:rPr lang="de-DE" sz="1600" kern="1200" dirty="0"/>
              <a:t>aginale Blutung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96447BA3-336C-2166-EDE4-052E4611A944}"/>
              </a:ext>
            </a:extLst>
          </p:cNvPr>
          <p:cNvSpPr txBox="1"/>
          <p:nvPr/>
        </p:nvSpPr>
        <p:spPr>
          <a:xfrm>
            <a:off x="4003153" y="4259550"/>
            <a:ext cx="2332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Wann ist es soweit?</a:t>
            </a:r>
          </a:p>
        </p:txBody>
      </p:sp>
      <p:sp>
        <p:nvSpPr>
          <p:cNvPr id="3" name="Rechteck 2"/>
          <p:cNvSpPr/>
          <p:nvPr/>
        </p:nvSpPr>
        <p:spPr>
          <a:xfrm>
            <a:off x="594097" y="1124744"/>
            <a:ext cx="5331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Bitte stellen Sie sich in der </a:t>
            </a:r>
            <a:r>
              <a:rPr lang="de-DE" dirty="0" smtClean="0"/>
              <a:t>32.-34. </a:t>
            </a:r>
            <a:r>
              <a:rPr lang="de-DE" dirty="0"/>
              <a:t>SSW im </a:t>
            </a:r>
          </a:p>
          <a:p>
            <a:r>
              <a:rPr lang="de-DE" dirty="0"/>
              <a:t> </a:t>
            </a:r>
            <a:r>
              <a:rPr lang="de-DE" dirty="0" smtClean="0"/>
              <a:t>    Kreißsaal </a:t>
            </a:r>
            <a:r>
              <a:rPr lang="de-DE" dirty="0"/>
              <a:t>bei den Hebammen vor 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/>
              <a:t>Terminvergabe </a:t>
            </a:r>
            <a:r>
              <a:rPr lang="de-DE" dirty="0" smtClean="0"/>
              <a:t>telefonisch, am besten werktags vormittags unter untenstehender Nummer melden)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 37+0 SSW können Sie bei uns entbinden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Mutterpass mit allen Befunden nicht </a:t>
            </a:r>
            <a:r>
              <a:rPr lang="de-DE" b="1" dirty="0" smtClean="0"/>
              <a:t>vergessen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611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682" y="445061"/>
            <a:ext cx="7430318" cy="53566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sz="3200" dirty="0"/>
              <a:t>….mittendrin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D82B-9421-AB4A-91CC-E7238D7F58A6}" type="datetime1">
              <a:rPr lang="de-DE" smtClean="0"/>
              <a:t>29.07.2023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5902-F84C-417F-B64C-A8D50E2D9F7A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4" y="1139680"/>
            <a:ext cx="3322906" cy="500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xmlns="" id="{5A085B8E-3E84-7FDF-B193-47B9ED66952D}"/>
              </a:ext>
            </a:extLst>
          </p:cNvPr>
          <p:cNvGrpSpPr/>
          <p:nvPr/>
        </p:nvGrpSpPr>
        <p:grpSpPr>
          <a:xfrm>
            <a:off x="4067944" y="3068960"/>
            <a:ext cx="4814887" cy="3073748"/>
            <a:chOff x="4067944" y="1609913"/>
            <a:chExt cx="4814887" cy="4532795"/>
          </a:xfrm>
        </p:grpSpPr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xmlns="" id="{2260454D-854F-FBC7-0F0E-F0B61F14B315}"/>
                </a:ext>
              </a:extLst>
            </p:cNvPr>
            <p:cNvSpPr/>
            <p:nvPr/>
          </p:nvSpPr>
          <p:spPr>
            <a:xfrm>
              <a:off x="4067944" y="1609913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de-DE" sz="1400" b="1" kern="1200"/>
                <a:t>Trinken</a:t>
              </a:r>
              <a:endParaRPr lang="de-DE" sz="1400" b="1" kern="1200" dirty="0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xmlns="" id="{C0063732-81AE-5201-D51C-D1D09FE52039}"/>
                </a:ext>
              </a:extLst>
            </p:cNvPr>
            <p:cNvSpPr/>
            <p:nvPr/>
          </p:nvSpPr>
          <p:spPr>
            <a:xfrm>
              <a:off x="5723061" y="1609913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 dirty="0"/>
                <a:t>Essen</a:t>
              </a:r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xmlns="" id="{22163693-853F-D26F-8013-5D89FE670040}"/>
                </a:ext>
              </a:extLst>
            </p:cNvPr>
            <p:cNvSpPr/>
            <p:nvPr/>
          </p:nvSpPr>
          <p:spPr>
            <a:xfrm>
              <a:off x="7378179" y="1609913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Atmen</a:t>
              </a:r>
              <a:endParaRPr lang="de-DE" sz="1400" b="1" kern="1200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xmlns="" id="{F59B2D03-21B0-F915-56AF-2727BC73E934}"/>
                </a:ext>
              </a:extLst>
            </p:cNvPr>
            <p:cNvSpPr/>
            <p:nvPr/>
          </p:nvSpPr>
          <p:spPr>
            <a:xfrm>
              <a:off x="4067944" y="278508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Tanzen</a:t>
              </a:r>
              <a:endParaRPr lang="de-DE" sz="1400" b="1" kern="1200" dirty="0"/>
            </a:p>
          </p:txBody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xmlns="" id="{79C2E98C-DC88-7DF8-2FD1-C29174353854}"/>
                </a:ext>
              </a:extLst>
            </p:cNvPr>
            <p:cNvSpPr/>
            <p:nvPr/>
          </p:nvSpPr>
          <p:spPr>
            <a:xfrm>
              <a:off x="5723061" y="278508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Tönen</a:t>
              </a:r>
              <a:endParaRPr lang="de-DE" sz="1400" b="1" kern="1200" dirty="0"/>
            </a:p>
          </p:txBody>
        </p:sp>
        <p:sp>
          <p:nvSpPr>
            <p:cNvPr id="14" name="Freihandform 13">
              <a:extLst>
                <a:ext uri="{FF2B5EF4-FFF2-40B4-BE49-F238E27FC236}">
                  <a16:creationId xmlns:a16="http://schemas.microsoft.com/office/drawing/2014/main" xmlns="" id="{BCF0F7E7-C0C0-5E7B-0696-4816E3EFBFE8}"/>
                </a:ext>
              </a:extLst>
            </p:cNvPr>
            <p:cNvSpPr/>
            <p:nvPr/>
          </p:nvSpPr>
          <p:spPr>
            <a:xfrm>
              <a:off x="7378179" y="278508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Weinen</a:t>
              </a:r>
              <a:endParaRPr lang="de-DE" sz="1400" b="1" kern="1200" dirty="0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xmlns="" id="{48506463-EFD2-556D-16A2-95E58FE321B7}"/>
                </a:ext>
              </a:extLst>
            </p:cNvPr>
            <p:cNvSpPr/>
            <p:nvPr/>
          </p:nvSpPr>
          <p:spPr>
            <a:xfrm>
              <a:off x="4067944" y="396025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dirty="0"/>
                <a:t>Schmerzmittel</a:t>
              </a:r>
              <a:endParaRPr lang="de-DE" sz="1400" b="1" kern="1200" dirty="0"/>
            </a:p>
          </p:txBody>
        </p:sp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xmlns="" id="{89A5486A-0046-4FC4-F5D2-6C1230A2730C}"/>
                </a:ext>
              </a:extLst>
            </p:cNvPr>
            <p:cNvSpPr/>
            <p:nvPr/>
          </p:nvSpPr>
          <p:spPr>
            <a:xfrm>
              <a:off x="5723061" y="396025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 dirty="0"/>
                <a:t>Baden</a:t>
              </a:r>
            </a:p>
          </p:txBody>
        </p:sp>
        <p:sp>
          <p:nvSpPr>
            <p:cNvPr id="17" name="Freihandform 16">
              <a:extLst>
                <a:ext uri="{FF2B5EF4-FFF2-40B4-BE49-F238E27FC236}">
                  <a16:creationId xmlns:a16="http://schemas.microsoft.com/office/drawing/2014/main" xmlns="" id="{C421DB81-2C50-6B51-7438-F78180479830}"/>
                </a:ext>
              </a:extLst>
            </p:cNvPr>
            <p:cNvSpPr/>
            <p:nvPr/>
          </p:nvSpPr>
          <p:spPr>
            <a:xfrm>
              <a:off x="7378179" y="396025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verschiedene Positionen ausprobieren</a:t>
              </a:r>
              <a:endParaRPr lang="de-DE" sz="1400" b="1" kern="1200" dirty="0"/>
            </a:p>
          </p:txBody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xmlns="" id="{A8901B94-1CEE-AAEB-446F-DF3CB26244E9}"/>
                </a:ext>
              </a:extLst>
            </p:cNvPr>
            <p:cNvSpPr/>
            <p:nvPr/>
          </p:nvSpPr>
          <p:spPr>
            <a:xfrm>
              <a:off x="4067944" y="513542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sich bewegen</a:t>
              </a:r>
              <a:endParaRPr lang="de-DE" sz="1400" b="1" kern="1200" dirty="0"/>
            </a:p>
          </p:txBody>
        </p:sp>
        <p:sp>
          <p:nvSpPr>
            <p:cNvPr id="19" name="Freihandform 18">
              <a:extLst>
                <a:ext uri="{FF2B5EF4-FFF2-40B4-BE49-F238E27FC236}">
                  <a16:creationId xmlns:a16="http://schemas.microsoft.com/office/drawing/2014/main" xmlns="" id="{E7052C8D-8BA3-2AC1-1B7C-FE41E23BC04C}"/>
                </a:ext>
              </a:extLst>
            </p:cNvPr>
            <p:cNvSpPr/>
            <p:nvPr/>
          </p:nvSpPr>
          <p:spPr>
            <a:xfrm>
              <a:off x="5723061" y="513542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/>
                <a:t>Geduld haben</a:t>
              </a:r>
              <a:endParaRPr lang="de-DE" sz="1400" b="1" kern="1200" dirty="0"/>
            </a:p>
          </p:txBody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xmlns="" id="{D890C38C-B678-C4C4-6DAD-AE85A58FCD08}"/>
                </a:ext>
              </a:extLst>
            </p:cNvPr>
            <p:cNvSpPr/>
            <p:nvPr/>
          </p:nvSpPr>
          <p:spPr>
            <a:xfrm>
              <a:off x="7378179" y="5135421"/>
              <a:ext cx="1504652" cy="1007287"/>
            </a:xfrm>
            <a:custGeom>
              <a:avLst/>
              <a:gdLst>
                <a:gd name="connsiteX0" fmla="*/ 0 w 1504652"/>
                <a:gd name="connsiteY0" fmla="*/ 0 h 902791"/>
                <a:gd name="connsiteX1" fmla="*/ 1504652 w 1504652"/>
                <a:gd name="connsiteY1" fmla="*/ 0 h 902791"/>
                <a:gd name="connsiteX2" fmla="*/ 1504652 w 1504652"/>
                <a:gd name="connsiteY2" fmla="*/ 902791 h 902791"/>
                <a:gd name="connsiteX3" fmla="*/ 0 w 1504652"/>
                <a:gd name="connsiteY3" fmla="*/ 902791 h 902791"/>
                <a:gd name="connsiteX4" fmla="*/ 0 w 1504652"/>
                <a:gd name="connsiteY4" fmla="*/ 0 h 9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52" h="902791">
                  <a:moveTo>
                    <a:pt x="0" y="0"/>
                  </a:moveTo>
                  <a:lnTo>
                    <a:pt x="1504652" y="0"/>
                  </a:lnTo>
                  <a:lnTo>
                    <a:pt x="1504652" y="902791"/>
                  </a:lnTo>
                  <a:lnTo>
                    <a:pt x="0" y="902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1" kern="1200" dirty="0"/>
                <a:t>einfach im Körper anwesend sein und diesem vertrauen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071B079C-74C7-05FC-D7DC-CC5EDCD31BA3}"/>
              </a:ext>
            </a:extLst>
          </p:cNvPr>
          <p:cNvSpPr txBox="1"/>
          <p:nvPr/>
        </p:nvSpPr>
        <p:spPr>
          <a:xfrm>
            <a:off x="3995936" y="246579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Nach Bedarf...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CFFB4C43-D38A-94C1-F3E2-EC3C5103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19" y="140567"/>
            <a:ext cx="2776535" cy="221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Rund um die Geburt">
  <a:themeElements>
    <a:clrScheme name="Sana_2">
      <a:dk1>
        <a:sysClr val="windowText" lastClr="000000"/>
      </a:dk1>
      <a:lt1>
        <a:sysClr val="window" lastClr="FFFFFF"/>
      </a:lt1>
      <a:dk2>
        <a:srgbClr val="002D50"/>
      </a:dk2>
      <a:lt2>
        <a:srgbClr val="0069B4"/>
      </a:lt2>
      <a:accent1>
        <a:srgbClr val="00416E"/>
      </a:accent1>
      <a:accent2>
        <a:srgbClr val="64B4E6"/>
      </a:accent2>
      <a:accent3>
        <a:srgbClr val="00AFC3"/>
      </a:accent3>
      <a:accent4>
        <a:srgbClr val="735AA5"/>
      </a:accent4>
      <a:accent5>
        <a:srgbClr val="E62D4B"/>
      </a:accent5>
      <a:accent6>
        <a:srgbClr val="FFCD00"/>
      </a:accent6>
      <a:hlink>
        <a:srgbClr val="B9D7F0"/>
      </a:hlink>
      <a:folHlink>
        <a:srgbClr val="E6F0F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na © (flexibel)">
  <a:themeElements>
    <a:clrScheme name="Sana_2">
      <a:dk1>
        <a:sysClr val="windowText" lastClr="000000"/>
      </a:dk1>
      <a:lt1>
        <a:sysClr val="window" lastClr="FFFFFF"/>
      </a:lt1>
      <a:dk2>
        <a:srgbClr val="002D50"/>
      </a:dk2>
      <a:lt2>
        <a:srgbClr val="0069B4"/>
      </a:lt2>
      <a:accent1>
        <a:srgbClr val="00416E"/>
      </a:accent1>
      <a:accent2>
        <a:srgbClr val="64B4E6"/>
      </a:accent2>
      <a:accent3>
        <a:srgbClr val="00AFC3"/>
      </a:accent3>
      <a:accent4>
        <a:srgbClr val="735AA5"/>
      </a:accent4>
      <a:accent5>
        <a:srgbClr val="E62D4B"/>
      </a:accent5>
      <a:accent6>
        <a:srgbClr val="FFCD00"/>
      </a:accent6>
      <a:hlink>
        <a:srgbClr val="B9D7F0"/>
      </a:hlink>
      <a:folHlink>
        <a:srgbClr val="E6F0F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Rund um die Geburt</Template>
  <TotalTime>0</TotalTime>
  <Words>1109</Words>
  <Application>Microsoft Office PowerPoint</Application>
  <PresentationFormat>Bildschirmpräsentation (4:3)</PresentationFormat>
  <Paragraphs>427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Präsentation Rund um die Geburt</vt:lpstr>
      <vt:lpstr>Sana © (flexibel)</vt:lpstr>
      <vt:lpstr>Infoabend für werdende Eltern</vt:lpstr>
      <vt:lpstr>Familienorientierte Begleitung</vt:lpstr>
      <vt:lpstr>Familienorientierte Begleitung</vt:lpstr>
      <vt:lpstr>Familienorientierte Begleitung</vt:lpstr>
      <vt:lpstr>Familienorientierte Begleitung</vt:lpstr>
      <vt:lpstr>Familienorientierte Begleitung</vt:lpstr>
      <vt:lpstr>Familienorientierte Begleitung</vt:lpstr>
      <vt:lpstr>Bevor es los geht...</vt:lpstr>
      <vt:lpstr>….mittendrin</vt:lpstr>
      <vt:lpstr>Eine Möglichkeit:</vt:lpstr>
      <vt:lpstr>Wenn es im Bauch zu gemütlich ist...</vt:lpstr>
      <vt:lpstr>Geplanter Kaiserschnitt (Sectio)?</vt:lpstr>
      <vt:lpstr>Zum guten Schluss...</vt:lpstr>
      <vt:lpstr>Das erwartet Sie auf Station...</vt:lpstr>
      <vt:lpstr>Das erwartet Sie auf Station...</vt:lpstr>
      <vt:lpstr>Das erwartet Sie auf Station...</vt:lpstr>
      <vt:lpstr>Das erwartet Sie auf Station...</vt:lpstr>
      <vt:lpstr>Das erwartet Sie auf Station...</vt:lpstr>
      <vt:lpstr>Das erwartet Sie auf Station...</vt:lpstr>
      <vt:lpstr>Das erwartet Sie auf Station...</vt:lpstr>
      <vt:lpstr>…Stillberatung</vt:lpstr>
      <vt:lpstr>... Rund ums Baby</vt:lpstr>
      <vt:lpstr>PowerPoint-Präsentation</vt:lpstr>
      <vt:lpstr>PowerPoint-Präsentation</vt:lpstr>
      <vt:lpstr>PowerPoint-Präsentation</vt:lpstr>
      <vt:lpstr>PowerPoint-Präsentation</vt:lpstr>
      <vt:lpstr>Zu guter Letzt...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ahausladen</dc:creator>
  <cp:lastModifiedBy>Franziska Huber</cp:lastModifiedBy>
  <cp:revision>113</cp:revision>
  <dcterms:created xsi:type="dcterms:W3CDTF">2018-05-23T08:24:08Z</dcterms:created>
  <dcterms:modified xsi:type="dcterms:W3CDTF">2023-07-29T12:20:29Z</dcterms:modified>
</cp:coreProperties>
</file>